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9" r:id="rId1"/>
    <p:sldMasterId id="2147483650" r:id="rId2"/>
    <p:sldMasterId id="2147483651" r:id="rId3"/>
  </p:sldMasterIdLst>
  <p:notesMasterIdLst>
    <p:notesMasterId r:id="rId24"/>
  </p:notesMasterIdLst>
  <p:sldIdLst>
    <p:sldId id="300" r:id="rId4"/>
    <p:sldId id="288" r:id="rId5"/>
    <p:sldId id="295" r:id="rId6"/>
    <p:sldId id="258" r:id="rId7"/>
    <p:sldId id="259" r:id="rId8"/>
    <p:sldId id="260" r:id="rId9"/>
    <p:sldId id="261" r:id="rId10"/>
    <p:sldId id="301" r:id="rId11"/>
    <p:sldId id="302" r:id="rId12"/>
    <p:sldId id="303" r:id="rId13"/>
    <p:sldId id="304" r:id="rId14"/>
    <p:sldId id="271" r:id="rId15"/>
    <p:sldId id="292" r:id="rId16"/>
    <p:sldId id="293" r:id="rId17"/>
    <p:sldId id="305" r:id="rId18"/>
    <p:sldId id="296" r:id="rId19"/>
    <p:sldId id="298" r:id="rId20"/>
    <p:sldId id="297" r:id="rId21"/>
    <p:sldId id="299" r:id="rId22"/>
    <p:sldId id="289" r:id="rId23"/>
  </p:sldIdLst>
  <p:sldSz cx="9144000" cy="6858000" type="screen4x3"/>
  <p:notesSz cx="6858000" cy="9144000"/>
  <p:custDataLst>
    <p:tags r:id="rId25"/>
  </p:custDataLst>
  <p:defaultTextStyle>
    <a:defPPr>
      <a:defRPr lang="zh-CN"/>
    </a:defPPr>
    <a:lvl1pPr algn="ctr" rtl="0" fontAlgn="base">
      <a:spcBef>
        <a:spcPct val="0"/>
      </a:spcBef>
      <a:spcAft>
        <a:spcPct val="0"/>
      </a:spcAft>
      <a:buFont typeface="Arial" pitchFamily="34" charset="0"/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buFont typeface="Arial" pitchFamily="34" charset="0"/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buFont typeface="Arial" pitchFamily="34" charset="0"/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buFont typeface="Arial" pitchFamily="34" charset="0"/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buFont typeface="Arial" pitchFamily="34" charset="0"/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CCFF66"/>
    <a:srgbClr val="FF0000"/>
    <a:srgbClr val="0000FF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862" autoAdjust="0"/>
  </p:normalViewPr>
  <p:slideViewPr>
    <p:cSldViewPr>
      <p:cViewPr>
        <p:scale>
          <a:sx n="100" d="100"/>
          <a:sy n="100" d="100"/>
        </p:scale>
        <p:origin x="-7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页眉占位符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35843" name="日期占位符 2"/>
          <p:cNvSpPr>
            <a:spLocks noGrp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4A0869F4-D23C-42B5-BA62-FEB66FB8A963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35844" name="幻灯片图像占位符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5" name="备注占位符 4"/>
          <p:cNvSpPr>
            <a:spLocks noGrp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5846" name="页脚占位符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35847" name="灯片编号占位符 6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827D947F-BBC5-43E3-A853-E52665B73BC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735513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6868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398BB0CA-C17E-4A4C-A3F6-645D5C8CC534}" type="slidenum">
              <a:rPr lang="zh-CN" altLang="en-US"/>
              <a:pPr algn="r" eaLnBrk="1" hangingPunct="1"/>
              <a:t>2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0754E4BB-E78A-4DD7-8EE5-8D096C943436}" type="slidenum">
              <a:rPr lang="zh-CN" altLang="en-US"/>
              <a:pPr algn="r" eaLnBrk="1" hangingPunct="1"/>
              <a:t>4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B918C259-7E73-468F-A1E5-A4B60473D742}" type="slidenum">
              <a:rPr lang="zh-CN" altLang="en-US"/>
              <a:pPr algn="r" eaLnBrk="1" hangingPunct="1"/>
              <a:t>5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9940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6FBA11C9-F569-4A22-9914-2D6AA421BC6C}" type="slidenum">
              <a:rPr lang="zh-CN" altLang="en-US"/>
              <a:pPr algn="r" eaLnBrk="1" hangingPunct="1"/>
              <a:t>6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0964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5963B69A-233F-4C42-992C-1330246B4D24}" type="slidenum">
              <a:rPr lang="zh-CN" altLang="en-US"/>
              <a:pPr algn="r" eaLnBrk="1" hangingPunct="1"/>
              <a:t>7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1204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BD749792-90ED-45AF-8993-14BCFBBE454B}" type="slidenum">
              <a:rPr lang="zh-CN" altLang="en-US"/>
              <a:pPr algn="r" eaLnBrk="1" hangingPunct="1"/>
              <a:t>12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7588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C3188A1D-2BAA-4DAF-AAB2-A11064B08B54}" type="slidenum">
              <a:rPr lang="zh-CN" altLang="en-US"/>
              <a:pPr algn="r" eaLnBrk="1" hangingPunct="1"/>
              <a:t>20</a:t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921914-5E84-4648-9DDC-7F296F27C25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40015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3BB3D7-1959-4C1B-B563-CA1EEF98E61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88298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A9654F-6C3F-4E6D-B48F-6A92ED2A4D5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40289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1EA679-BDF5-4AB3-BEC7-8AA509B7133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776637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1F3D35-2EE1-4960-9A67-D75F97A90208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652302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DE5BA9-6440-4C25-B7AC-3B16EA4060B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68739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0139DC-9E74-4C1A-A48A-E182AF6A745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609389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E8CB0A-60AA-4598-BD90-0659B226549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971137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77B4F4-057E-4937-A687-FEBEF181F80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216295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2D42E4-DB02-4883-AE09-9BF8F989112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613793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79BF2E-B80B-4A83-8279-249AF63C6FB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70614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53F13E-0D47-4EAF-95B7-5B71CB5B0FD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69862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02B97D-2946-43FA-A161-0669DF1355A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205661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B2BC0C-080E-4741-90B1-5381DDC5471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32107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EC1159-5FA5-41ED-A84A-94D81D4237D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803171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264F88-446A-4252-A3E5-FE7FB4C9568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014077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4939E4-5DC5-4B12-8468-0DB62A78ABC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929179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5EE979-44CA-474C-9B1A-44D983104B3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009240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07120B-C4B5-4C2A-BBD2-956FCF38D1BD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998376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329696-0A4B-43F8-BDA9-5084BDE1E80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4640957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AA5796-44CD-4D17-94FE-D7B32593AB0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5694651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912ED0-40AC-44BC-B3BC-600FAF6A19C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92506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774C00-2FEC-4749-B8B8-0C5AA88B2A1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3729054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BCFCA6-7087-4BC8-8FA9-D1A652AA43F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9605140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DB6C28-9AC5-4062-9CA1-895B1555D22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53207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634EED-9B9F-4354-B006-55B9746E1EC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58819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7ECBCF-1B10-4D98-9F4F-8B3059C41FA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94397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18946A-F158-4C84-A5BD-092E1D764E2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99985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52ED8D-7BE4-4820-A51C-1CAE5001B5A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67225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42AB7E-DC60-4AD1-A5EB-98F29528A09D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3655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D3A8E5-C61A-4DCE-BAAD-8320566A9C2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15693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37D5BB-AB02-476E-84BA-BF138097F55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47062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054226-1714-4EAF-B118-1118C363E85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41145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1"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chemeClr val="tx1"/>
                </a:solidFill>
              </a:defRPr>
            </a:lvl1pPr>
          </a:lstStyle>
          <a:p>
            <a:fld id="{51B34CBD-4577-447D-8D85-C9885C87AA90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•"/>
        <a:defRPr sz="36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 sz="3600" b="1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•"/>
        <a:defRPr sz="3600" b="1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 sz="3600" b="1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»"/>
        <a:defRPr sz="3600" b="1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defRPr sz="3600" b="1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defRPr sz="3600" b="1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defRPr sz="3600" b="1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defRPr sz="3600" b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1"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chemeClr val="tx1"/>
                </a:solidFill>
              </a:defRPr>
            </a:lvl1pPr>
          </a:lstStyle>
          <a:p>
            <a:fld id="{49BC7A68-530C-469F-80FC-E595CEA4F02A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2" r:id="rId2"/>
    <p:sldLayoutId id="2147483671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65" r:id="rId9"/>
    <p:sldLayoutId id="2147483664" r:id="rId10"/>
    <p:sldLayoutId id="214748366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•"/>
        <a:defRPr sz="36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 sz="3600" b="1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•"/>
        <a:defRPr sz="3600" b="1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 sz="3600" b="1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»"/>
        <a:defRPr sz="3600" b="1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defRPr sz="3600" b="1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defRPr sz="3600" b="1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defRPr sz="3600" b="1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defRPr sz="3600" b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1"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chemeClr val="tx1"/>
                </a:solidFill>
              </a:defRPr>
            </a:lvl1pPr>
          </a:lstStyle>
          <a:p>
            <a:fld id="{D88159A0-42F5-48A4-B9C7-49396152C7CF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2" r:id="rId3"/>
    <p:sldLayoutId id="2147483681" r:id="rId4"/>
    <p:sldLayoutId id="2147483680" r:id="rId5"/>
    <p:sldLayoutId id="2147483679" r:id="rId6"/>
    <p:sldLayoutId id="2147483678" r:id="rId7"/>
    <p:sldLayoutId id="2147483677" r:id="rId8"/>
    <p:sldLayoutId id="2147483676" r:id="rId9"/>
    <p:sldLayoutId id="2147483675" r:id="rId10"/>
    <p:sldLayoutId id="214748367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•"/>
        <a:defRPr sz="36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 sz="3600" b="1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•"/>
        <a:defRPr sz="3600" b="1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 sz="3600" b="1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»"/>
        <a:defRPr sz="3600" b="1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defRPr sz="3600" b="1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defRPr sz="3600" b="1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defRPr sz="3600" b="1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defRPr sz="3600" b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unit%205%20&#35838;&#20214;)\Unit5%20Section%20B%201b&#35838;&#25991;&#21548;&#21147;&#65288;mp3&#32032;&#26448;&#65289;.mp3" TargetMode="Externa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unit%205%20&#35838;&#20214;)\Unit5%20Section%20B%201c&#35838;&#25991;&#21548;&#21147;&#65288;mp3&#32032;&#26448;&#65289;.mp3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4.jpeg"/><Relationship Id="rId4" Type="http://schemas.openxmlformats.org/officeDocument/2006/relationships/audio" Target="../media/audio2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6" name="Text Box 4"/>
          <p:cNvSpPr txBox="1">
            <a:spLocks noChangeArrowheads="1"/>
          </p:cNvSpPr>
          <p:nvPr/>
        </p:nvSpPr>
        <p:spPr bwMode="auto">
          <a:xfrm>
            <a:off x="985838" y="855663"/>
            <a:ext cx="22240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</a:rPr>
              <a:t>教师寄语：</a:t>
            </a:r>
          </a:p>
        </p:txBody>
      </p:sp>
      <p:sp>
        <p:nvSpPr>
          <p:cNvPr id="115717" name="Text Box 5"/>
          <p:cNvSpPr txBox="1">
            <a:spLocks noChangeArrowheads="1"/>
          </p:cNvSpPr>
          <p:nvPr/>
        </p:nvSpPr>
        <p:spPr bwMode="auto">
          <a:xfrm>
            <a:off x="827088" y="1844675"/>
            <a:ext cx="6084887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zh-CN" sz="4000" b="1">
                <a:solidFill>
                  <a:srgbClr val="0000FF"/>
                </a:solidFill>
                <a:latin typeface="华文隶书" pitchFamily="2" charset="-122"/>
                <a:ea typeface="华文隶书" pitchFamily="2" charset="-122"/>
              </a:rPr>
              <a:t>No matter</a:t>
            </a:r>
            <a:r>
              <a:rPr lang="en-US" altLang="zh-CN" sz="4000" b="1">
                <a:latin typeface="华文隶书" pitchFamily="2" charset="-122"/>
                <a:ea typeface="华文隶书" pitchFamily="2" charset="-122"/>
              </a:rPr>
              <a:t>(</a:t>
            </a:r>
            <a:r>
              <a:rPr lang="zh-CN" altLang="en-US" sz="4000" b="1">
                <a:latin typeface="华文隶书" pitchFamily="2" charset="-122"/>
                <a:ea typeface="华文隶书" pitchFamily="2" charset="-122"/>
              </a:rPr>
              <a:t>无论</a:t>
            </a:r>
            <a:r>
              <a:rPr lang="en-US" altLang="zh-CN" sz="4000" b="1">
                <a:latin typeface="华文隶书" pitchFamily="2" charset="-122"/>
                <a:ea typeface="华文隶书" pitchFamily="2" charset="-122"/>
              </a:rPr>
              <a:t>)</a:t>
            </a:r>
            <a:r>
              <a:rPr lang="en-US" altLang="zh-CN" sz="4000" b="1">
                <a:solidFill>
                  <a:srgbClr val="0000FF"/>
                </a:solidFill>
                <a:latin typeface="华文隶书" pitchFamily="2" charset="-122"/>
                <a:ea typeface="华文隶书" pitchFamily="2" charset="-122"/>
              </a:rPr>
              <a:t> what you like watching, you should learn </a:t>
            </a:r>
          </a:p>
          <a:p>
            <a:pPr algn="l"/>
            <a:r>
              <a:rPr lang="en-US" altLang="zh-CN" sz="4000" b="1">
                <a:solidFill>
                  <a:srgbClr val="0000FF"/>
                </a:solidFill>
                <a:latin typeface="华文隶书" pitchFamily="2" charset="-122"/>
                <a:ea typeface="华文隶书" pitchFamily="2" charset="-122"/>
              </a:rPr>
              <a:t>something active(</a:t>
            </a:r>
            <a:r>
              <a:rPr lang="zh-CN" altLang="en-US" sz="4000" b="1">
                <a:latin typeface="华文隶书" pitchFamily="2" charset="-122"/>
                <a:ea typeface="华文隶书" pitchFamily="2" charset="-122"/>
              </a:rPr>
              <a:t>积极的</a:t>
            </a:r>
            <a:r>
              <a:rPr lang="en-US" altLang="zh-CN" sz="4000" b="1">
                <a:solidFill>
                  <a:srgbClr val="0000FF"/>
                </a:solidFill>
                <a:latin typeface="华文隶书" pitchFamily="2" charset="-122"/>
                <a:ea typeface="华文隶书" pitchFamily="2" charset="-122"/>
              </a:rPr>
              <a:t>) and </a:t>
            </a:r>
          </a:p>
          <a:p>
            <a:pPr algn="l"/>
            <a:r>
              <a:rPr lang="en-US" altLang="zh-CN" sz="4000" b="1">
                <a:solidFill>
                  <a:srgbClr val="0000FF"/>
                </a:solidFill>
                <a:latin typeface="华文隶书" pitchFamily="2" charset="-122"/>
                <a:ea typeface="华文隶书" pitchFamily="2" charset="-122"/>
              </a:rPr>
              <a:t>right from it.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9" name="Picture 5" descr="T01385~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692150"/>
            <a:ext cx="3810000" cy="253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8790" name="Text Box 6"/>
          <p:cNvSpPr txBox="1">
            <a:spLocks noChangeArrowheads="1"/>
          </p:cNvSpPr>
          <p:nvPr/>
        </p:nvSpPr>
        <p:spPr bwMode="auto">
          <a:xfrm>
            <a:off x="6413500" y="1219200"/>
            <a:ext cx="12430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/>
              <a:t>enjoy</a:t>
            </a:r>
          </a:p>
        </p:txBody>
      </p:sp>
      <p:sp>
        <p:nvSpPr>
          <p:cNvPr id="118791" name="Rectangle 7"/>
          <p:cNvSpPr>
            <a:spLocks noChangeArrowheads="1"/>
          </p:cNvSpPr>
          <p:nvPr/>
        </p:nvSpPr>
        <p:spPr bwMode="auto">
          <a:xfrm>
            <a:off x="6732588" y="1989138"/>
            <a:ext cx="5397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0000FF"/>
                </a:solidFill>
              </a:rPr>
              <a:t>↓</a:t>
            </a:r>
            <a:endParaRPr lang="zh-CN" altLang="en-US">
              <a:solidFill>
                <a:srgbClr val="0000FF"/>
              </a:solidFill>
            </a:endParaRPr>
          </a:p>
        </p:txBody>
      </p:sp>
      <p:sp>
        <p:nvSpPr>
          <p:cNvPr id="118792" name="Rectangle 8"/>
          <p:cNvSpPr>
            <a:spLocks noChangeArrowheads="1"/>
          </p:cNvSpPr>
          <p:nvPr/>
        </p:nvSpPr>
        <p:spPr bwMode="auto">
          <a:xfrm>
            <a:off x="5341938" y="2824163"/>
            <a:ext cx="34750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/>
              <a:t>enjoyable(</a:t>
            </a:r>
            <a:r>
              <a:rPr lang="zh-CN" altLang="en-US" sz="1800" b="1">
                <a:solidFill>
                  <a:srgbClr val="0000FF"/>
                </a:solidFill>
              </a:rPr>
              <a:t>令人愉快的</a:t>
            </a:r>
            <a:r>
              <a:rPr lang="en-US" altLang="zh-CN" sz="3200" b="1"/>
              <a:t>)</a:t>
            </a:r>
            <a:endParaRPr lang="zh-CN" altLang="en-US" sz="3200" b="1"/>
          </a:p>
        </p:txBody>
      </p:sp>
      <p:sp>
        <p:nvSpPr>
          <p:cNvPr id="118794" name="Text Box 10"/>
          <p:cNvSpPr txBox="1">
            <a:spLocks noChangeArrowheads="1"/>
          </p:cNvSpPr>
          <p:nvPr/>
        </p:nvSpPr>
        <p:spPr bwMode="auto">
          <a:xfrm>
            <a:off x="15875" y="4171950"/>
            <a:ext cx="94075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3200">
                <a:solidFill>
                  <a:srgbClr val="0000FF"/>
                </a:solidFill>
              </a:rPr>
              <a:t>The trip to Beijing is __________.You can _______</a:t>
            </a:r>
          </a:p>
          <a:p>
            <a:pPr algn="l"/>
            <a:r>
              <a:rPr lang="en-US" altLang="zh-CN" sz="3200">
                <a:solidFill>
                  <a:srgbClr val="0000FF"/>
                </a:solidFill>
              </a:rPr>
              <a:t>yourself.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8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8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90" grpId="0"/>
      <p:bldP spid="11879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3" name="Picture 5" descr="T01540~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549275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9814" name="Text Box 6"/>
          <p:cNvSpPr txBox="1">
            <a:spLocks noChangeArrowheads="1"/>
          </p:cNvSpPr>
          <p:nvPr/>
        </p:nvSpPr>
        <p:spPr bwMode="auto">
          <a:xfrm>
            <a:off x="7164388" y="1700213"/>
            <a:ext cx="13335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/>
              <a:t>serious</a:t>
            </a:r>
          </a:p>
        </p:txBody>
      </p:sp>
      <p:sp>
        <p:nvSpPr>
          <p:cNvPr id="119815" name="Text Box 7"/>
          <p:cNvSpPr txBox="1">
            <a:spLocks noChangeArrowheads="1"/>
          </p:cNvSpPr>
          <p:nvPr/>
        </p:nvSpPr>
        <p:spPr bwMode="auto">
          <a:xfrm>
            <a:off x="2136775" y="3429000"/>
            <a:ext cx="630237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/>
              <a:t>My math teacher is a little ______ than</a:t>
            </a:r>
          </a:p>
          <a:p>
            <a:pPr algn="l"/>
            <a:r>
              <a:rPr lang="en-US" altLang="zh-CN"/>
              <a:t> my English teacher.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198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198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18435" name="图片 4" descr="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17475"/>
            <a:ext cx="8929688" cy="475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Rectangle 38"/>
          <p:cNvSpPr>
            <a:spLocks noChangeArrowheads="1"/>
          </p:cNvSpPr>
          <p:nvPr/>
        </p:nvSpPr>
        <p:spPr bwMode="auto">
          <a:xfrm>
            <a:off x="468313" y="3213100"/>
            <a:ext cx="17684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zh-CN" sz="2400" i="1">
                <a:solidFill>
                  <a:srgbClr val="FF0066"/>
                </a:solidFill>
              </a:rPr>
              <a:t>educational</a:t>
            </a:r>
          </a:p>
        </p:txBody>
      </p:sp>
      <p:sp>
        <p:nvSpPr>
          <p:cNvPr id="18437" name="Rectangle 38"/>
          <p:cNvSpPr>
            <a:spLocks noChangeArrowheads="1"/>
          </p:cNvSpPr>
          <p:nvPr/>
        </p:nvSpPr>
        <p:spPr bwMode="auto">
          <a:xfrm>
            <a:off x="2411413" y="3284538"/>
            <a:ext cx="15652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zh-CN" sz="2400" i="1">
                <a:solidFill>
                  <a:srgbClr val="FF0066"/>
                </a:solidFill>
              </a:rPr>
              <a:t>relaxing</a:t>
            </a:r>
          </a:p>
        </p:txBody>
      </p:sp>
      <p:sp>
        <p:nvSpPr>
          <p:cNvPr id="18438" name="Rectangle 38"/>
          <p:cNvSpPr>
            <a:spLocks noChangeArrowheads="1"/>
          </p:cNvSpPr>
          <p:nvPr/>
        </p:nvSpPr>
        <p:spPr bwMode="auto">
          <a:xfrm>
            <a:off x="4284663" y="3284538"/>
            <a:ext cx="12176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zh-CN" sz="2400" i="1">
                <a:solidFill>
                  <a:srgbClr val="FF0066"/>
                </a:solidFill>
              </a:rPr>
              <a:t>boring</a:t>
            </a:r>
          </a:p>
        </p:txBody>
      </p:sp>
      <p:sp>
        <p:nvSpPr>
          <p:cNvPr id="18439" name="Rectangle 38"/>
          <p:cNvSpPr>
            <a:spLocks noChangeArrowheads="1"/>
          </p:cNvSpPr>
          <p:nvPr/>
        </p:nvSpPr>
        <p:spPr bwMode="auto">
          <a:xfrm>
            <a:off x="5724525" y="3284538"/>
            <a:ext cx="19526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zh-CN" sz="2400" i="1">
                <a:solidFill>
                  <a:srgbClr val="FF0066"/>
                </a:solidFill>
              </a:rPr>
              <a:t>meaningless</a:t>
            </a:r>
          </a:p>
        </p:txBody>
      </p:sp>
      <p:sp>
        <p:nvSpPr>
          <p:cNvPr id="18440" name="Rectangle 38"/>
          <p:cNvSpPr>
            <a:spLocks noChangeArrowheads="1"/>
          </p:cNvSpPr>
          <p:nvPr/>
        </p:nvSpPr>
        <p:spPr bwMode="auto">
          <a:xfrm>
            <a:off x="7596188" y="3213100"/>
            <a:ext cx="1319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zh-CN" sz="2400" i="1">
                <a:solidFill>
                  <a:srgbClr val="FF0066"/>
                </a:solidFill>
              </a:rPr>
              <a:t>serious</a:t>
            </a:r>
          </a:p>
        </p:txBody>
      </p:sp>
      <p:sp>
        <p:nvSpPr>
          <p:cNvPr id="18441" name="Rectangle 38"/>
          <p:cNvSpPr>
            <a:spLocks noChangeArrowheads="1"/>
          </p:cNvSpPr>
          <p:nvPr/>
        </p:nvSpPr>
        <p:spPr bwMode="auto">
          <a:xfrm>
            <a:off x="684213" y="4724400"/>
            <a:ext cx="1439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zh-CN" sz="2400" i="1">
                <a:solidFill>
                  <a:srgbClr val="FF0066"/>
                </a:solidFill>
              </a:rPr>
              <a:t>exciting</a:t>
            </a:r>
          </a:p>
        </p:txBody>
      </p:sp>
      <p:sp>
        <p:nvSpPr>
          <p:cNvPr id="18442" name="Rectangle 38"/>
          <p:cNvSpPr>
            <a:spLocks noChangeArrowheads="1"/>
          </p:cNvSpPr>
          <p:nvPr/>
        </p:nvSpPr>
        <p:spPr bwMode="auto">
          <a:xfrm>
            <a:off x="2268538" y="4724400"/>
            <a:ext cx="16367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zh-CN" sz="2400" i="1">
                <a:solidFill>
                  <a:srgbClr val="FF0066"/>
                </a:solidFill>
              </a:rPr>
              <a:t>enjoyable</a:t>
            </a:r>
          </a:p>
        </p:txBody>
      </p:sp>
      <p:sp>
        <p:nvSpPr>
          <p:cNvPr id="18443" name="Rectangle 38"/>
          <p:cNvSpPr>
            <a:spLocks noChangeArrowheads="1"/>
          </p:cNvSpPr>
          <p:nvPr/>
        </p:nvSpPr>
        <p:spPr bwMode="auto">
          <a:xfrm>
            <a:off x="4140200" y="4868863"/>
            <a:ext cx="15065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zh-CN" sz="2400" i="1">
                <a:solidFill>
                  <a:srgbClr val="FF0066"/>
                </a:solidFill>
              </a:rPr>
              <a:t>exciting</a:t>
            </a:r>
          </a:p>
        </p:txBody>
      </p:sp>
      <p:sp>
        <p:nvSpPr>
          <p:cNvPr id="18444" name="Rectangle 38"/>
          <p:cNvSpPr>
            <a:spLocks noChangeArrowheads="1"/>
          </p:cNvSpPr>
          <p:nvPr/>
        </p:nvSpPr>
        <p:spPr bwMode="auto">
          <a:xfrm>
            <a:off x="5724525" y="4941888"/>
            <a:ext cx="1736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zh-CN" sz="2400" i="1">
                <a:solidFill>
                  <a:srgbClr val="FF0066"/>
                </a:solidFill>
              </a:rPr>
              <a:t>wonderful</a:t>
            </a:r>
          </a:p>
        </p:txBody>
      </p:sp>
      <p:sp>
        <p:nvSpPr>
          <p:cNvPr id="18445" name="Rectangle 38"/>
          <p:cNvSpPr>
            <a:spLocks noChangeArrowheads="1"/>
          </p:cNvSpPr>
          <p:nvPr/>
        </p:nvSpPr>
        <p:spPr bwMode="auto">
          <a:xfrm>
            <a:off x="7667625" y="4941888"/>
            <a:ext cx="1247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zh-CN" sz="2400" i="1">
                <a:solidFill>
                  <a:srgbClr val="FF0066"/>
                </a:solidFill>
              </a:rPr>
              <a:t>boring</a:t>
            </a:r>
          </a:p>
        </p:txBody>
      </p:sp>
      <p:sp>
        <p:nvSpPr>
          <p:cNvPr id="18446" name="WordArt 5" descr="纸袋"/>
          <p:cNvSpPr>
            <a:spLocks noChangeArrowheads="1" noChangeShapeType="1" noTextEdit="1"/>
          </p:cNvSpPr>
          <p:nvPr/>
        </p:nvSpPr>
        <p:spPr bwMode="auto">
          <a:xfrm>
            <a:off x="250825" y="5373688"/>
            <a:ext cx="2665413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3600" b="1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5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Pair work </a:t>
            </a:r>
            <a:endParaRPr lang="zh-CN" altLang="en-US" sz="3600" b="1" kern="10">
              <a:ln w="9525">
                <a:solidFill>
                  <a:srgbClr val="008000"/>
                </a:solidFill>
                <a:round/>
                <a:headEnd/>
                <a:tailEnd/>
              </a:ln>
              <a:blipFill dpi="0" rotWithShape="0">
                <a:blip r:embed="rId5"/>
                <a:srcRect/>
                <a:tile tx="0" ty="0" sx="100000" sy="100000" flip="none" algn="tl"/>
              </a:blipFill>
              <a:latin typeface="Arial"/>
              <a:cs typeface="Arial"/>
            </a:endParaRPr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3059113" y="5516563"/>
            <a:ext cx="5545137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zh-CN" sz="3200" b="1">
                <a:solidFill>
                  <a:srgbClr val="0000FF"/>
                </a:solidFill>
              </a:rPr>
              <a:t>-What do you think of …</a:t>
            </a:r>
          </a:p>
          <a:p>
            <a:pPr algn="l"/>
            <a:r>
              <a:rPr lang="en-US" altLang="zh-CN" sz="3200" b="1">
                <a:solidFill>
                  <a:srgbClr val="0000FF"/>
                </a:solidFill>
              </a:rPr>
              <a:t>-I think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2" dur="1" fill="hold"/>
                                        <p:tgtEl>
                                          <p:spTgt spid="18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5" dur="1" fill="hold"/>
                                        <p:tgtEl>
                                          <p:spTgt spid="184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autoUpdateAnimBg="0"/>
      <p:bldP spid="18437" grpId="0" autoUpdateAnimBg="0"/>
      <p:bldP spid="18438" grpId="0" autoUpdateAnimBg="0"/>
      <p:bldP spid="18439" grpId="0" autoUpdateAnimBg="0"/>
      <p:bldP spid="18440" grpId="0" autoUpdateAnimBg="0"/>
      <p:bldP spid="18441" grpId="0" autoUpdateAnimBg="0"/>
      <p:bldP spid="18442" grpId="0" autoUpdateAnimBg="0"/>
      <p:bldP spid="18443" grpId="0" autoUpdateAnimBg="0"/>
      <p:bldP spid="18444" grpId="0" autoUpdateAnimBg="0"/>
      <p:bldP spid="18445" grpId="0" autoUpdateAnimBg="0"/>
      <p:bldP spid="1844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692150"/>
            <a:ext cx="8229600" cy="1143000"/>
          </a:xfrm>
        </p:spPr>
        <p:txBody>
          <a:bodyPr/>
          <a:lstStyle/>
          <a:p>
            <a:r>
              <a:rPr lang="en-US" altLang="zh-CN" sz="4000" smtClean="0">
                <a:solidFill>
                  <a:srgbClr val="CC0000"/>
                </a:solidFill>
              </a:rPr>
              <a:t>1b  </a:t>
            </a:r>
            <a:r>
              <a:rPr lang="en-US" altLang="zh-CN" sz="4000" smtClean="0">
                <a:solidFill>
                  <a:srgbClr val="0000FF"/>
                </a:solidFill>
              </a:rPr>
              <a:t>Listen and circle the description</a:t>
            </a:r>
            <a:br>
              <a:rPr lang="en-US" altLang="zh-CN" sz="4000" smtClean="0">
                <a:solidFill>
                  <a:srgbClr val="0000FF"/>
                </a:solidFill>
              </a:rPr>
            </a:br>
            <a:r>
              <a:rPr lang="en-US" altLang="zh-CN" sz="4000" smtClean="0">
                <a:solidFill>
                  <a:srgbClr val="0000FF"/>
                </a:solidFill>
              </a:rPr>
              <a:t>words you hear in </a:t>
            </a:r>
            <a:r>
              <a:rPr lang="en-US" altLang="zh-CN" sz="4000" smtClean="0">
                <a:solidFill>
                  <a:srgbClr val="CC0000"/>
                </a:solidFill>
              </a:rPr>
              <a:t>1a</a:t>
            </a:r>
            <a:r>
              <a:rPr lang="en-US" altLang="zh-CN" sz="4000" smtClean="0">
                <a:solidFill>
                  <a:srgbClr val="0000FF"/>
                </a:solidFill>
              </a:rPr>
              <a:t>.</a:t>
            </a:r>
            <a:endParaRPr lang="zh-CN" altLang="en-US" sz="4000" smtClean="0">
              <a:solidFill>
                <a:srgbClr val="0000FF"/>
              </a:solidFill>
            </a:endParaRPr>
          </a:p>
        </p:txBody>
      </p:sp>
      <p:sp>
        <p:nvSpPr>
          <p:cNvPr id="104452" name="Text Box 4"/>
          <p:cNvSpPr txBox="1">
            <a:spLocks noChangeArrowheads="1"/>
          </p:cNvSpPr>
          <p:nvPr/>
        </p:nvSpPr>
        <p:spPr bwMode="auto">
          <a:xfrm>
            <a:off x="250825" y="2276475"/>
            <a:ext cx="8626475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1800">
                <a:solidFill>
                  <a:schemeClr val="tx1"/>
                </a:solidFill>
              </a:rPr>
              <a:t> </a:t>
            </a:r>
            <a:r>
              <a:rPr lang="en-US" altLang="zh-CN" b="1">
                <a:solidFill>
                  <a:srgbClr val="0000FF"/>
                </a:solidFill>
              </a:rPr>
              <a:t>educational       serious       wonderful      relaxing </a:t>
            </a:r>
          </a:p>
          <a:p>
            <a:pPr algn="l"/>
            <a:r>
              <a:rPr lang="en-US" altLang="zh-CN" b="1">
                <a:solidFill>
                  <a:srgbClr val="0000FF"/>
                </a:solidFill>
              </a:rPr>
              <a:t>  </a:t>
            </a:r>
          </a:p>
          <a:p>
            <a:pPr algn="l"/>
            <a:r>
              <a:rPr lang="en-US" altLang="zh-CN" b="1">
                <a:solidFill>
                  <a:srgbClr val="0000FF"/>
                </a:solidFill>
              </a:rPr>
              <a:t> meaningless     enjoyable    exciting         boring</a:t>
            </a:r>
          </a:p>
        </p:txBody>
      </p:sp>
      <p:sp>
        <p:nvSpPr>
          <p:cNvPr id="104461" name="Oval 13"/>
          <p:cNvSpPr>
            <a:spLocks noChangeArrowheads="1"/>
          </p:cNvSpPr>
          <p:nvPr/>
        </p:nvSpPr>
        <p:spPr bwMode="auto">
          <a:xfrm>
            <a:off x="5003800" y="3141663"/>
            <a:ext cx="1800225" cy="481012"/>
          </a:xfrm>
          <a:prstGeom prst="ellipse">
            <a:avLst/>
          </a:prstGeom>
          <a:noFill/>
          <a:ln w="22225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104462" name="Oval 14"/>
          <p:cNvSpPr>
            <a:spLocks noChangeArrowheads="1"/>
          </p:cNvSpPr>
          <p:nvPr/>
        </p:nvSpPr>
        <p:spPr bwMode="auto">
          <a:xfrm>
            <a:off x="395288" y="3141663"/>
            <a:ext cx="2339975" cy="625475"/>
          </a:xfrm>
          <a:prstGeom prst="ellipse">
            <a:avLst/>
          </a:prstGeom>
          <a:noFill/>
          <a:ln w="22225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104463" name="Oval 15"/>
          <p:cNvSpPr>
            <a:spLocks noChangeArrowheads="1"/>
          </p:cNvSpPr>
          <p:nvPr/>
        </p:nvSpPr>
        <p:spPr bwMode="auto">
          <a:xfrm>
            <a:off x="7019925" y="2349500"/>
            <a:ext cx="1800225" cy="409575"/>
          </a:xfrm>
          <a:prstGeom prst="ellipse">
            <a:avLst/>
          </a:prstGeom>
          <a:noFill/>
          <a:ln w="22225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104464" name="Oval 16"/>
          <p:cNvSpPr>
            <a:spLocks noChangeArrowheads="1"/>
          </p:cNvSpPr>
          <p:nvPr/>
        </p:nvSpPr>
        <p:spPr bwMode="auto">
          <a:xfrm>
            <a:off x="7019925" y="3141663"/>
            <a:ext cx="1800225" cy="576262"/>
          </a:xfrm>
          <a:prstGeom prst="ellipse">
            <a:avLst/>
          </a:prstGeom>
          <a:noFill/>
          <a:ln w="22225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104465" name="Oval 17"/>
          <p:cNvSpPr>
            <a:spLocks noChangeArrowheads="1"/>
          </p:cNvSpPr>
          <p:nvPr/>
        </p:nvSpPr>
        <p:spPr bwMode="auto">
          <a:xfrm>
            <a:off x="3059113" y="3141663"/>
            <a:ext cx="1800225" cy="625475"/>
          </a:xfrm>
          <a:prstGeom prst="ellipse">
            <a:avLst/>
          </a:prstGeom>
          <a:noFill/>
          <a:ln w="22225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104466" name="Oval 18"/>
          <p:cNvSpPr>
            <a:spLocks noChangeArrowheads="1"/>
          </p:cNvSpPr>
          <p:nvPr/>
        </p:nvSpPr>
        <p:spPr bwMode="auto">
          <a:xfrm>
            <a:off x="4859338" y="2349500"/>
            <a:ext cx="1800225" cy="482600"/>
          </a:xfrm>
          <a:prstGeom prst="ellipse">
            <a:avLst/>
          </a:prstGeom>
          <a:noFill/>
          <a:ln w="22225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pic>
        <p:nvPicPr>
          <p:cNvPr id="104467" name="Unit5 Section B 1b课文听力（mp3素材）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4437063"/>
            <a:ext cx="881062" cy="881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4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4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4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4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4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4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4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4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4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4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044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 nodeType="clickPar">
                      <p:stCondLst>
                        <p:cond delay="0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3" dur="70351" fill="hold"/>
                                        <p:tgtEl>
                                          <p:spTgt spid="1044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467"/>
                  </p:tgtEl>
                </p:cond>
              </p:nextCondLst>
            </p:seq>
            <p:audio>
              <p:cMediaNode>
                <p:cTn id="4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4467"/>
                </p:tgtEl>
              </p:cMediaNode>
            </p:audio>
          </p:childTnLst>
        </p:cTn>
      </p:par>
    </p:tnLst>
    <p:bldLst>
      <p:bldP spid="104461" grpId="0" animBg="1"/>
      <p:bldP spid="104462" grpId="0" animBg="1"/>
      <p:bldP spid="104463" grpId="0" animBg="1"/>
      <p:bldP spid="104464" grpId="0" animBg="1"/>
      <p:bldP spid="104465" grpId="0" animBg="1"/>
      <p:bldP spid="10446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8" name="Text Box 6"/>
          <p:cNvSpPr txBox="1">
            <a:spLocks noChangeArrowheads="1"/>
          </p:cNvSpPr>
          <p:nvPr/>
        </p:nvSpPr>
        <p:spPr bwMode="auto">
          <a:xfrm>
            <a:off x="1384300" y="-754063"/>
            <a:ext cx="184150" cy="1555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06000" rIns="414000">
            <a:spAutoFit/>
          </a:bodyPr>
          <a:lstStyle/>
          <a:p>
            <a:endParaRPr lang="zh-CN" altLang="en-US" sz="9600"/>
          </a:p>
        </p:txBody>
      </p:sp>
      <p:sp>
        <p:nvSpPr>
          <p:cNvPr id="105479" name="Text Box 7"/>
          <p:cNvSpPr txBox="1">
            <a:spLocks noChangeArrowheads="1"/>
          </p:cNvSpPr>
          <p:nvPr/>
        </p:nvSpPr>
        <p:spPr bwMode="auto">
          <a:xfrm>
            <a:off x="107950" y="0"/>
            <a:ext cx="8750300" cy="1149350"/>
          </a:xfrm>
          <a:prstGeom prst="rect">
            <a:avLst/>
          </a:prstGeom>
          <a:noFill/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82800" bIns="82800">
            <a:spAutoFit/>
          </a:bodyPr>
          <a:lstStyle/>
          <a:p>
            <a:pPr algn="l"/>
            <a:r>
              <a:rPr lang="en-US" altLang="zh-CN" sz="4000" b="1">
                <a:solidFill>
                  <a:srgbClr val="0000FF"/>
                </a:solidFill>
              </a:rPr>
              <a:t> </a:t>
            </a:r>
            <a:r>
              <a:rPr lang="en-US" altLang="zh-CN" sz="4000" b="1"/>
              <a:t>1c   </a:t>
            </a:r>
            <a:r>
              <a:rPr lang="en-US" altLang="zh-CN" sz="2400" b="1">
                <a:solidFill>
                  <a:srgbClr val="0000FF"/>
                </a:solidFill>
              </a:rPr>
              <a:t>Listen again. Write down the words John and Mary use to describe the TV shows or movies.</a:t>
            </a:r>
          </a:p>
        </p:txBody>
      </p:sp>
      <p:graphicFrame>
        <p:nvGraphicFramePr>
          <p:cNvPr id="105613" name="Group 141"/>
          <p:cNvGraphicFramePr>
            <a:graphicFrameLocks noGrp="1"/>
          </p:cNvGraphicFramePr>
          <p:nvPr/>
        </p:nvGraphicFramePr>
        <p:xfrm>
          <a:off x="0" y="1268413"/>
          <a:ext cx="8569325" cy="3087687"/>
        </p:xfrm>
        <a:graphic>
          <a:graphicData uri="http://schemas.openxmlformats.org/drawingml/2006/table">
            <a:tbl>
              <a:tblPr/>
              <a:tblGrid>
                <a:gridCol w="1081088"/>
                <a:gridCol w="1584325"/>
                <a:gridCol w="1439862"/>
                <a:gridCol w="1511300"/>
                <a:gridCol w="1441450"/>
                <a:gridCol w="1511300"/>
              </a:tblGrid>
              <a:tr h="12969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Action movies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Scary movies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Game shows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Sitcoms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Talk shows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John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exciting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80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Mary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5578" name="Text Box 106"/>
          <p:cNvSpPr txBox="1">
            <a:spLocks noChangeArrowheads="1"/>
          </p:cNvSpPr>
          <p:nvPr/>
        </p:nvSpPr>
        <p:spPr bwMode="auto">
          <a:xfrm>
            <a:off x="4211638" y="2781300"/>
            <a:ext cx="12747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/>
              <a:t>boring </a:t>
            </a:r>
          </a:p>
        </p:txBody>
      </p:sp>
      <p:sp>
        <p:nvSpPr>
          <p:cNvPr id="105579" name="Text Box 107"/>
          <p:cNvSpPr txBox="1">
            <a:spLocks noChangeArrowheads="1"/>
          </p:cNvSpPr>
          <p:nvPr/>
        </p:nvSpPr>
        <p:spPr bwMode="auto">
          <a:xfrm>
            <a:off x="2700338" y="2708275"/>
            <a:ext cx="13922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/>
              <a:t>exciting</a:t>
            </a:r>
          </a:p>
        </p:txBody>
      </p:sp>
      <p:sp>
        <p:nvSpPr>
          <p:cNvPr id="105580" name="Text Box 108"/>
          <p:cNvSpPr txBox="1">
            <a:spLocks noChangeArrowheads="1"/>
          </p:cNvSpPr>
          <p:nvPr/>
        </p:nvSpPr>
        <p:spPr bwMode="auto">
          <a:xfrm>
            <a:off x="1042988" y="3357563"/>
            <a:ext cx="1898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/>
              <a:t>meaningless</a:t>
            </a:r>
          </a:p>
        </p:txBody>
      </p:sp>
      <p:sp>
        <p:nvSpPr>
          <p:cNvPr id="105581" name="Text Box 109"/>
          <p:cNvSpPr txBox="1">
            <a:spLocks noChangeArrowheads="1"/>
          </p:cNvSpPr>
          <p:nvPr/>
        </p:nvSpPr>
        <p:spPr bwMode="auto">
          <a:xfrm>
            <a:off x="7019925" y="2708275"/>
            <a:ext cx="171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/>
              <a:t>enjoyable</a:t>
            </a:r>
          </a:p>
        </p:txBody>
      </p:sp>
      <p:sp>
        <p:nvSpPr>
          <p:cNvPr id="105582" name="Text Box 110"/>
          <p:cNvSpPr txBox="1">
            <a:spLocks noChangeArrowheads="1"/>
          </p:cNvSpPr>
          <p:nvPr/>
        </p:nvSpPr>
        <p:spPr bwMode="auto">
          <a:xfrm>
            <a:off x="5724525" y="3429000"/>
            <a:ext cx="14335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/>
              <a:t>relaxing</a:t>
            </a:r>
          </a:p>
        </p:txBody>
      </p:sp>
      <p:sp>
        <p:nvSpPr>
          <p:cNvPr id="105584" name="Text Box 112"/>
          <p:cNvSpPr txBox="1">
            <a:spLocks noChangeArrowheads="1"/>
          </p:cNvSpPr>
          <p:nvPr/>
        </p:nvSpPr>
        <p:spPr bwMode="auto">
          <a:xfrm>
            <a:off x="7164388" y="3500438"/>
            <a:ext cx="17303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/>
              <a:t>wonderful</a:t>
            </a:r>
          </a:p>
        </p:txBody>
      </p:sp>
      <p:sp>
        <p:nvSpPr>
          <p:cNvPr id="105586" name="Text Box 114"/>
          <p:cNvSpPr txBox="1">
            <a:spLocks noChangeArrowheads="1"/>
          </p:cNvSpPr>
          <p:nvPr/>
        </p:nvSpPr>
        <p:spPr bwMode="auto">
          <a:xfrm>
            <a:off x="5724525" y="2708275"/>
            <a:ext cx="12747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/>
              <a:t>boring </a:t>
            </a:r>
          </a:p>
        </p:txBody>
      </p:sp>
      <p:sp>
        <p:nvSpPr>
          <p:cNvPr id="105587" name="Text Box 115"/>
          <p:cNvSpPr txBox="1">
            <a:spLocks noChangeArrowheads="1"/>
          </p:cNvSpPr>
          <p:nvPr/>
        </p:nvSpPr>
        <p:spPr bwMode="auto">
          <a:xfrm>
            <a:off x="2484438" y="3573463"/>
            <a:ext cx="1898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/>
              <a:t>meaningless</a:t>
            </a:r>
          </a:p>
        </p:txBody>
      </p:sp>
      <p:sp>
        <p:nvSpPr>
          <p:cNvPr id="105596" name="Text Box 124"/>
          <p:cNvSpPr txBox="1">
            <a:spLocks noChangeArrowheads="1"/>
          </p:cNvSpPr>
          <p:nvPr/>
        </p:nvSpPr>
        <p:spPr bwMode="auto">
          <a:xfrm>
            <a:off x="4211638" y="3357563"/>
            <a:ext cx="14335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/>
              <a:t>relaxing</a:t>
            </a:r>
          </a:p>
        </p:txBody>
      </p:sp>
      <p:sp>
        <p:nvSpPr>
          <p:cNvPr id="105597" name="Rectangle 125"/>
          <p:cNvSpPr>
            <a:spLocks noChangeArrowheads="1"/>
          </p:cNvSpPr>
          <p:nvPr/>
        </p:nvSpPr>
        <p:spPr bwMode="auto">
          <a:xfrm>
            <a:off x="395288" y="4724400"/>
            <a:ext cx="7891462" cy="1481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20000"/>
              </a:lnSpc>
              <a:spcBef>
                <a:spcPct val="20000"/>
              </a:spcBef>
              <a:buFontTx/>
              <a:buNone/>
            </a:pPr>
            <a:r>
              <a:rPr lang="en-US" altLang="zh-CN" sz="2400" b="1">
                <a:solidFill>
                  <a:schemeClr val="tx1"/>
                </a:solidFill>
              </a:rPr>
              <a:t>John wants to watch talk shows because they are enjoyable. I like to watch action movies because they are exciting</a:t>
            </a:r>
            <a:r>
              <a:rPr lang="en-US" altLang="zh-CN" b="1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05612" name="Rectangle 140"/>
          <p:cNvSpPr>
            <a:spLocks noGrp="1" noChangeArrowheads="1"/>
          </p:cNvSpPr>
          <p:nvPr>
            <p:ph type="title"/>
          </p:nvPr>
        </p:nvSpPr>
        <p:spPr>
          <a:xfrm>
            <a:off x="0" y="4076700"/>
            <a:ext cx="2819400" cy="1143000"/>
          </a:xfrm>
          <a:noFill/>
          <a:ln/>
        </p:spPr>
        <p:txBody>
          <a:bodyPr/>
          <a:lstStyle/>
          <a:p>
            <a:r>
              <a:rPr lang="en-US" altLang="zh-CN" sz="3600" b="1" smtClean="0">
                <a:solidFill>
                  <a:srgbClr val="FF0000"/>
                </a:solidFill>
              </a:rPr>
              <a:t>1d</a:t>
            </a:r>
            <a:r>
              <a:rPr lang="en-US" altLang="zh-CN" sz="3600" smtClean="0">
                <a:solidFill>
                  <a:srgbClr val="FF0000"/>
                </a:solidFill>
              </a:rPr>
              <a:t>:</a:t>
            </a:r>
            <a:r>
              <a:rPr lang="en-US" altLang="zh-CN" sz="3600" b="1" smtClean="0">
                <a:solidFill>
                  <a:srgbClr val="0000FF"/>
                </a:solidFill>
              </a:rPr>
              <a:t>Report </a:t>
            </a:r>
          </a:p>
        </p:txBody>
      </p:sp>
      <p:pic>
        <p:nvPicPr>
          <p:cNvPr id="105614" name="Unit5 Section B 1c课文听力（mp3素材）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92150"/>
            <a:ext cx="584200" cy="58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05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05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05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5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05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5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55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55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500"/>
                                        <p:tgtEl>
                                          <p:spTgt spid="105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105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5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5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55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55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1056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 nodeType="clickPar">
                      <p:stCondLst>
                        <p:cond delay="0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5" dur="73695" fill="hold"/>
                                        <p:tgtEl>
                                          <p:spTgt spid="1056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614"/>
                  </p:tgtEl>
                </p:cond>
              </p:nextCondLst>
            </p:seq>
            <p:audio>
              <p:cMediaNode>
                <p:cTn id="6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5614"/>
                </p:tgtEl>
              </p:cMediaNode>
            </p:audio>
          </p:childTnLst>
        </p:cTn>
      </p:par>
    </p:tnLst>
    <p:bldLst>
      <p:bldP spid="105578" grpId="0"/>
      <p:bldP spid="105579" grpId="0"/>
      <p:bldP spid="105580" grpId="0"/>
      <p:bldP spid="105581" grpId="0"/>
      <p:bldP spid="105582" grpId="0"/>
      <p:bldP spid="105584" grpId="0"/>
      <p:bldP spid="105586" grpId="0"/>
      <p:bldP spid="105587" grpId="0"/>
      <p:bldP spid="105596" grpId="0"/>
      <p:bldP spid="105597" grpId="0"/>
      <p:bldP spid="1056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6" name="Text Box 4"/>
          <p:cNvSpPr txBox="1">
            <a:spLocks noChangeArrowheads="1"/>
          </p:cNvSpPr>
          <p:nvPr/>
        </p:nvSpPr>
        <p:spPr bwMode="auto">
          <a:xfrm>
            <a:off x="755650" y="1196975"/>
            <a:ext cx="7119938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3200" b="1">
                <a:solidFill>
                  <a:srgbClr val="0000FF"/>
                </a:solidFill>
              </a:rPr>
              <a:t>王林玉他的同学今天看了一场足球赛，</a:t>
            </a:r>
          </a:p>
          <a:p>
            <a:pPr algn="l"/>
            <a:r>
              <a:rPr lang="zh-CN" altLang="en-US" sz="3200" b="1">
                <a:solidFill>
                  <a:srgbClr val="0000FF"/>
                </a:solidFill>
              </a:rPr>
              <a:t>他们发表了自己的看法：</a:t>
            </a:r>
          </a:p>
          <a:p>
            <a:pPr algn="l"/>
            <a:r>
              <a:rPr lang="zh-CN" altLang="en-US" sz="3200" b="1">
                <a:solidFill>
                  <a:srgbClr val="0000FF"/>
                </a:solidFill>
              </a:rPr>
              <a:t>王林</a:t>
            </a:r>
            <a:r>
              <a:rPr lang="en-US" altLang="zh-CN" sz="3200" b="1">
                <a:solidFill>
                  <a:srgbClr val="0000FF"/>
                </a:solidFill>
              </a:rPr>
              <a:t>: </a:t>
            </a:r>
            <a:r>
              <a:rPr lang="zh-CN" altLang="en-US" sz="3200" b="1">
                <a:solidFill>
                  <a:srgbClr val="0000FF"/>
                </a:solidFill>
              </a:rPr>
              <a:t>我喜欢今天的比赛，有趣振奋</a:t>
            </a:r>
          </a:p>
          <a:p>
            <a:pPr algn="l"/>
            <a:r>
              <a:rPr lang="zh-CN" altLang="en-US" sz="3200" b="1">
                <a:solidFill>
                  <a:srgbClr val="0000FF"/>
                </a:solidFill>
              </a:rPr>
              <a:t>人心。不介意</a:t>
            </a:r>
            <a:r>
              <a:rPr lang="en-US" altLang="zh-CN" sz="3200" b="1">
                <a:solidFill>
                  <a:srgbClr val="0000FF"/>
                </a:solidFill>
              </a:rPr>
              <a:t>A</a:t>
            </a:r>
            <a:r>
              <a:rPr lang="zh-CN" altLang="en-US" sz="3200" b="1">
                <a:solidFill>
                  <a:srgbClr val="0000FF"/>
                </a:solidFill>
              </a:rPr>
              <a:t>队输了，他们尽力了。</a:t>
            </a:r>
          </a:p>
          <a:p>
            <a:pPr algn="l"/>
            <a:r>
              <a:rPr lang="zh-CN" altLang="en-US" sz="3200" b="1">
                <a:solidFill>
                  <a:srgbClr val="0000FF"/>
                </a:solidFill>
              </a:rPr>
              <a:t>同学：不能忍受裁判，个子矮，留着</a:t>
            </a:r>
          </a:p>
          <a:p>
            <a:pPr algn="l"/>
            <a:r>
              <a:rPr lang="zh-CN" altLang="en-US" sz="3200" b="1">
                <a:solidFill>
                  <a:srgbClr val="0000FF"/>
                </a:solidFill>
              </a:rPr>
              <a:t>金色的头发很严肃，一丝笑容都没有。</a:t>
            </a:r>
          </a:p>
          <a:p>
            <a:pPr algn="l"/>
            <a:r>
              <a:rPr lang="zh-CN" altLang="en-US" sz="3200" b="1">
                <a:solidFill>
                  <a:srgbClr val="0000FF"/>
                </a:solidFill>
              </a:rPr>
              <a:t>所以喜欢在家看电视足球比赛。</a:t>
            </a:r>
          </a:p>
          <a:p>
            <a:pPr algn="l"/>
            <a:endParaRPr lang="zh-CN" altLang="en-US" sz="3200" b="1">
              <a:solidFill>
                <a:srgbClr val="0000FF"/>
              </a:solidFill>
            </a:endParaRPr>
          </a:p>
        </p:txBody>
      </p:sp>
      <p:sp>
        <p:nvSpPr>
          <p:cNvPr id="120837" name="Text Box 5"/>
          <p:cNvSpPr txBox="1">
            <a:spLocks noChangeArrowheads="1"/>
          </p:cNvSpPr>
          <p:nvPr/>
        </p:nvSpPr>
        <p:spPr bwMode="auto">
          <a:xfrm>
            <a:off x="684213" y="188913"/>
            <a:ext cx="24257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 b="1"/>
              <a:t>能力提升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6" name="Text Box 4"/>
          <p:cNvSpPr txBox="1">
            <a:spLocks noChangeArrowheads="1"/>
          </p:cNvSpPr>
          <p:nvPr/>
        </p:nvSpPr>
        <p:spPr bwMode="auto">
          <a:xfrm>
            <a:off x="49213" y="1341438"/>
            <a:ext cx="8843962" cy="607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zh-CN">
                <a:solidFill>
                  <a:srgbClr val="0000FF"/>
                </a:solidFill>
              </a:rPr>
              <a:t>Wang Lin watched the soccer game with his classmate </a:t>
            </a:r>
          </a:p>
          <a:p>
            <a:pPr algn="l"/>
            <a:r>
              <a:rPr lang="en-US" altLang="zh-CN">
                <a:solidFill>
                  <a:srgbClr val="0000FF"/>
                </a:solidFill>
              </a:rPr>
              <a:t>today. They  had different ideas  about it .Wang Lin </a:t>
            </a:r>
          </a:p>
          <a:p>
            <a:pPr algn="l"/>
            <a:r>
              <a:rPr lang="en-US" altLang="zh-CN">
                <a:solidFill>
                  <a:srgbClr val="0000FF"/>
                </a:solidFill>
              </a:rPr>
              <a:t>liked the match very much. He thought it was very </a:t>
            </a:r>
          </a:p>
          <a:p>
            <a:pPr algn="l"/>
            <a:r>
              <a:rPr lang="en-US" altLang="zh-CN">
                <a:solidFill>
                  <a:srgbClr val="0000FF"/>
                </a:solidFill>
              </a:rPr>
              <a:t>interesting and exciting. He didn’t mind </a:t>
            </a:r>
            <a:r>
              <a:rPr lang="en-US" altLang="zh-CN"/>
              <a:t>Group A</a:t>
            </a:r>
            <a:r>
              <a:rPr lang="en-US" altLang="zh-CN">
                <a:solidFill>
                  <a:srgbClr val="0000FF"/>
                </a:solidFill>
              </a:rPr>
              <a:t> losing the match, because they tried their best . His classmate couldn’t stand the judge. He was short </a:t>
            </a:r>
          </a:p>
          <a:p>
            <a:pPr algn="l"/>
            <a:r>
              <a:rPr lang="en-US" altLang="zh-CN">
                <a:solidFill>
                  <a:srgbClr val="0000FF"/>
                </a:solidFill>
              </a:rPr>
              <a:t>with blonde hair. And he was very serious with a strict face. He didn’t  </a:t>
            </a:r>
            <a:r>
              <a:rPr lang="en-US" altLang="zh-CN"/>
              <a:t>smile </a:t>
            </a:r>
            <a:r>
              <a:rPr lang="en-US" altLang="zh-CN">
                <a:solidFill>
                  <a:srgbClr val="0000FF"/>
                </a:solidFill>
              </a:rPr>
              <a:t>at all through the match. So his classmate liked watching soccer games on TV.</a:t>
            </a:r>
          </a:p>
          <a:p>
            <a:pPr algn="l"/>
            <a:endParaRPr lang="en-US" altLang="zh-CN">
              <a:solidFill>
                <a:srgbClr val="0000FF"/>
              </a:solidFill>
            </a:endParaRPr>
          </a:p>
          <a:p>
            <a:pPr algn="l"/>
            <a:endParaRPr lang="en-US" altLang="zh-CN">
              <a:solidFill>
                <a:srgbClr val="0000FF"/>
              </a:solidFill>
            </a:endParaRPr>
          </a:p>
          <a:p>
            <a:pPr algn="l"/>
            <a:endParaRPr lang="en-US" altLang="zh-CN">
              <a:solidFill>
                <a:srgbClr val="0000FF"/>
              </a:solidFill>
            </a:endParaRPr>
          </a:p>
          <a:p>
            <a:pPr algn="l"/>
            <a:endParaRPr lang="en-US" altLang="zh-CN"/>
          </a:p>
          <a:p>
            <a:pPr algn="l"/>
            <a:r>
              <a:rPr lang="en-US" altLang="zh-CN"/>
              <a:t>. </a:t>
            </a:r>
          </a:p>
        </p:txBody>
      </p:sp>
      <p:sp>
        <p:nvSpPr>
          <p:cNvPr id="110597" name="Text Box 5"/>
          <p:cNvSpPr txBox="1">
            <a:spLocks noChangeArrowheads="1"/>
          </p:cNvSpPr>
          <p:nvPr/>
        </p:nvSpPr>
        <p:spPr bwMode="auto">
          <a:xfrm>
            <a:off x="1177925" y="103188"/>
            <a:ext cx="14605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 b="1"/>
              <a:t>例 文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Text Box 4"/>
          <p:cNvSpPr txBox="1">
            <a:spLocks noChangeArrowheads="1"/>
          </p:cNvSpPr>
          <p:nvPr/>
        </p:nvSpPr>
        <p:spPr bwMode="auto">
          <a:xfrm>
            <a:off x="1346200" y="804863"/>
            <a:ext cx="1708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/>
              <a:t>Summary</a:t>
            </a:r>
          </a:p>
        </p:txBody>
      </p:sp>
      <p:sp>
        <p:nvSpPr>
          <p:cNvPr id="112645" name="Text Box 5"/>
          <p:cNvSpPr txBox="1">
            <a:spLocks noChangeArrowheads="1"/>
          </p:cNvSpPr>
          <p:nvPr/>
        </p:nvSpPr>
        <p:spPr bwMode="auto">
          <a:xfrm>
            <a:off x="1547813" y="2205038"/>
            <a:ext cx="26733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0000FF"/>
                </a:solidFill>
              </a:rPr>
              <a:t>今天我学会了：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052513"/>
            <a:ext cx="8229600" cy="4525962"/>
          </a:xfrm>
        </p:spPr>
        <p:txBody>
          <a:bodyPr/>
          <a:lstStyle/>
          <a:p>
            <a:pPr>
              <a:lnSpc>
                <a:spcPct val="100000"/>
              </a:lnSpc>
              <a:buFontTx/>
              <a:buNone/>
            </a:pPr>
            <a:r>
              <a:rPr lang="zh-CN" altLang="en-US" sz="2000" smtClean="0"/>
              <a:t>单项选择</a:t>
            </a:r>
          </a:p>
          <a:p>
            <a:pPr>
              <a:lnSpc>
                <a:spcPct val="100000"/>
              </a:lnSpc>
              <a:buFontTx/>
              <a:buNone/>
            </a:pPr>
            <a:r>
              <a:rPr lang="en-US" altLang="zh-CN" sz="2000" smtClean="0"/>
              <a:t>1. What _________exciting news! We are all very excited about it.</a:t>
            </a:r>
          </a:p>
          <a:p>
            <a:pPr>
              <a:lnSpc>
                <a:spcPct val="100000"/>
              </a:lnSpc>
              <a:buFontTx/>
              <a:buNone/>
            </a:pPr>
            <a:r>
              <a:rPr lang="en-US" altLang="zh-CN" sz="2000" smtClean="0"/>
              <a:t>  A. a     B. an    C. the    D. /</a:t>
            </a:r>
          </a:p>
          <a:p>
            <a:pPr>
              <a:lnSpc>
                <a:spcPct val="100000"/>
              </a:lnSpc>
              <a:buFontTx/>
              <a:buNone/>
            </a:pPr>
            <a:r>
              <a:rPr lang="en-US" altLang="zh-CN" sz="2000" smtClean="0"/>
              <a:t>2. If you plan ________a movie, choose Mulan.</a:t>
            </a:r>
          </a:p>
          <a:p>
            <a:pPr>
              <a:lnSpc>
                <a:spcPct val="100000"/>
              </a:lnSpc>
              <a:buFontTx/>
              <a:buNone/>
            </a:pPr>
            <a:r>
              <a:rPr lang="en-US" altLang="zh-CN" sz="2000" smtClean="0"/>
              <a:t>  A. watch    B. to watch    C. watching    D. watched</a:t>
            </a:r>
          </a:p>
          <a:p>
            <a:pPr>
              <a:lnSpc>
                <a:spcPct val="100000"/>
              </a:lnSpc>
              <a:buFontTx/>
              <a:buNone/>
            </a:pPr>
            <a:r>
              <a:rPr lang="en-US" altLang="zh-CN" sz="2000" smtClean="0"/>
              <a:t>3. We hope ________good grades.</a:t>
            </a:r>
          </a:p>
          <a:p>
            <a:pPr>
              <a:lnSpc>
                <a:spcPct val="100000"/>
              </a:lnSpc>
              <a:buFontTx/>
              <a:buNone/>
            </a:pPr>
            <a:r>
              <a:rPr lang="en-US" altLang="zh-CN" sz="2000" smtClean="0"/>
              <a:t>  A. get    B. to get    C. getting    D. got</a:t>
            </a:r>
          </a:p>
          <a:p>
            <a:pPr>
              <a:lnSpc>
                <a:spcPct val="100000"/>
              </a:lnSpc>
              <a:buFontTx/>
              <a:buNone/>
            </a:pPr>
            <a:r>
              <a:rPr lang="en-US" altLang="zh-CN" sz="2000" smtClean="0"/>
              <a:t>4. I hope you ________a nice weekend.</a:t>
            </a:r>
          </a:p>
          <a:p>
            <a:pPr>
              <a:lnSpc>
                <a:spcPct val="100000"/>
              </a:lnSpc>
              <a:buFontTx/>
              <a:buNone/>
            </a:pPr>
            <a:r>
              <a:rPr lang="en-US" altLang="zh-CN" sz="2000" smtClean="0"/>
              <a:t>  A. have    B. to have    C. having    D. had</a:t>
            </a:r>
          </a:p>
          <a:p>
            <a:pPr>
              <a:lnSpc>
                <a:spcPct val="100000"/>
              </a:lnSpc>
              <a:buFontTx/>
              <a:buNone/>
            </a:pPr>
            <a:r>
              <a:rPr lang="en-US" altLang="zh-CN" sz="2000" smtClean="0"/>
              <a:t>5. Can you ________when the train will arrive?</a:t>
            </a:r>
          </a:p>
          <a:p>
            <a:pPr>
              <a:lnSpc>
                <a:spcPct val="100000"/>
              </a:lnSpc>
              <a:buFontTx/>
              <a:buNone/>
            </a:pPr>
            <a:r>
              <a:rPr lang="en-US" altLang="zh-CN" sz="2000" smtClean="0"/>
              <a:t>  A. look    B. look at    C. find    D. find out</a:t>
            </a:r>
            <a:endParaRPr lang="zh-CN" altLang="en-US" sz="2000" smtClean="0"/>
          </a:p>
        </p:txBody>
      </p:sp>
      <p:sp>
        <p:nvSpPr>
          <p:cNvPr id="111620" name="Text Box 4"/>
          <p:cNvSpPr txBox="1">
            <a:spLocks noChangeArrowheads="1"/>
          </p:cNvSpPr>
          <p:nvPr/>
        </p:nvSpPr>
        <p:spPr bwMode="auto">
          <a:xfrm>
            <a:off x="665163" y="444500"/>
            <a:ext cx="22018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/>
              <a:t>Class check.</a:t>
            </a:r>
          </a:p>
        </p:txBody>
      </p:sp>
      <p:sp>
        <p:nvSpPr>
          <p:cNvPr id="111621" name="Text Box 5"/>
          <p:cNvSpPr txBox="1">
            <a:spLocks noChangeArrowheads="1"/>
          </p:cNvSpPr>
          <p:nvPr/>
        </p:nvSpPr>
        <p:spPr bwMode="auto">
          <a:xfrm>
            <a:off x="2195513" y="1341438"/>
            <a:ext cx="4413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</a:p>
        </p:txBody>
      </p:sp>
      <p:sp>
        <p:nvSpPr>
          <p:cNvPr id="111622" name="Text Box 6"/>
          <p:cNvSpPr txBox="1">
            <a:spLocks noChangeArrowheads="1"/>
          </p:cNvSpPr>
          <p:nvPr/>
        </p:nvSpPr>
        <p:spPr bwMode="auto">
          <a:xfrm>
            <a:off x="2636838" y="2060575"/>
            <a:ext cx="4206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</a:p>
        </p:txBody>
      </p:sp>
      <p:sp>
        <p:nvSpPr>
          <p:cNvPr id="111623" name="Text Box 7"/>
          <p:cNvSpPr txBox="1">
            <a:spLocks noChangeArrowheads="1"/>
          </p:cNvSpPr>
          <p:nvPr/>
        </p:nvSpPr>
        <p:spPr bwMode="auto">
          <a:xfrm>
            <a:off x="2700338" y="2781300"/>
            <a:ext cx="4206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</a:p>
        </p:txBody>
      </p:sp>
      <p:sp>
        <p:nvSpPr>
          <p:cNvPr id="111624" name="Text Box 8"/>
          <p:cNvSpPr txBox="1">
            <a:spLocks noChangeArrowheads="1"/>
          </p:cNvSpPr>
          <p:nvPr/>
        </p:nvSpPr>
        <p:spPr bwMode="auto">
          <a:xfrm>
            <a:off x="2627313" y="3573463"/>
            <a:ext cx="4206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</a:p>
        </p:txBody>
      </p:sp>
      <p:sp>
        <p:nvSpPr>
          <p:cNvPr id="111625" name="Text Box 9"/>
          <p:cNvSpPr txBox="1">
            <a:spLocks noChangeArrowheads="1"/>
          </p:cNvSpPr>
          <p:nvPr/>
        </p:nvSpPr>
        <p:spPr bwMode="auto">
          <a:xfrm>
            <a:off x="2400300" y="4221163"/>
            <a:ext cx="4413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16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1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16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1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16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1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21" grpId="0"/>
      <p:bldP spid="111622" grpId="0"/>
      <p:bldP spid="111623" grpId="0"/>
      <p:bldP spid="111624" grpId="0"/>
      <p:bldP spid="1116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765175"/>
            <a:ext cx="5832475" cy="1143000"/>
          </a:xfrm>
        </p:spPr>
        <p:txBody>
          <a:bodyPr/>
          <a:lstStyle/>
          <a:p>
            <a:r>
              <a:rPr lang="en-US" altLang="zh-CN" smtClean="0"/>
              <a:t>Homework</a:t>
            </a:r>
          </a:p>
        </p:txBody>
      </p:sp>
      <p:sp>
        <p:nvSpPr>
          <p:cNvPr id="113668" name="Text Box 4"/>
          <p:cNvSpPr txBox="1">
            <a:spLocks noChangeArrowheads="1"/>
          </p:cNvSpPr>
          <p:nvPr/>
        </p:nvSpPr>
        <p:spPr bwMode="auto">
          <a:xfrm>
            <a:off x="2319338" y="1720850"/>
            <a:ext cx="1841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113669" name="Text Box 5"/>
          <p:cNvSpPr txBox="1">
            <a:spLocks noChangeArrowheads="1"/>
          </p:cNvSpPr>
          <p:nvPr/>
        </p:nvSpPr>
        <p:spPr bwMode="auto">
          <a:xfrm>
            <a:off x="827088" y="2708275"/>
            <a:ext cx="5505450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800100" indent="-34290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257300" indent="-34290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714500" indent="-34290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171700" indent="-34290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AutoNum type="arabicPeriod"/>
            </a:pPr>
            <a:r>
              <a:rPr lang="zh-CN" altLang="en-US">
                <a:solidFill>
                  <a:srgbClr val="0000FF"/>
                </a:solidFill>
              </a:rPr>
              <a:t>写出你与你同伴的喜好及理由。</a:t>
            </a:r>
          </a:p>
          <a:p>
            <a:pPr eaLnBrk="1" hangingPunct="1">
              <a:buFont typeface="Arial" pitchFamily="34" charset="0"/>
              <a:buAutoNum type="arabicPeriod"/>
            </a:pPr>
            <a:r>
              <a:rPr lang="zh-CN" altLang="en-US">
                <a:solidFill>
                  <a:srgbClr val="0000FF"/>
                </a:solidFill>
              </a:rPr>
              <a:t>熟读</a:t>
            </a:r>
            <a:r>
              <a:rPr lang="en-US" altLang="zh-CN">
                <a:solidFill>
                  <a:srgbClr val="0000FF"/>
                </a:solidFill>
              </a:rPr>
              <a:t>1c.</a:t>
            </a:r>
          </a:p>
          <a:p>
            <a:pPr eaLnBrk="1" hangingPunct="1">
              <a:buFont typeface="Arial" pitchFamily="34" charset="0"/>
              <a:buAutoNum type="arabicPeriod"/>
            </a:pPr>
            <a:r>
              <a:rPr lang="zh-CN" altLang="en-US">
                <a:solidFill>
                  <a:srgbClr val="0000FF"/>
                </a:solidFill>
              </a:rPr>
              <a:t>预习新课。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0" y="44450"/>
            <a:ext cx="9107488" cy="210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Ultra Bold" pitchFamily="34" charset="0"/>
              </a:rPr>
              <a:t>Unit  5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zh-CN" sz="3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Ultra Bold" pitchFamily="34" charset="0"/>
              </a:rPr>
              <a:t>Do you want to watch a  game show?</a:t>
            </a:r>
            <a:r>
              <a:rPr lang="en-US" altLang="zh-CN" sz="32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Ultra Bold" pitchFamily="34" charset="0"/>
              </a:rPr>
              <a:t> 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Section  B</a:t>
            </a:r>
            <a:r>
              <a:rPr lang="en-US" altLang="zh-CN" sz="3200" b="1">
                <a:solidFill>
                  <a:srgbClr val="990000"/>
                </a:solidFill>
                <a:latin typeface="Arial Black" pitchFamily="34" charset="0"/>
              </a:rPr>
              <a:t> </a:t>
            </a:r>
          </a:p>
        </p:txBody>
      </p:sp>
      <p:pic>
        <p:nvPicPr>
          <p:cNvPr id="4102" name="Picture 6" descr="T01C08~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754313"/>
            <a:ext cx="7280275" cy="4103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WordArt 3"/>
          <p:cNvSpPr>
            <a:spLocks noChangeArrowheads="1" noChangeShapeType="1" noTextEdit="1"/>
          </p:cNvSpPr>
          <p:nvPr/>
        </p:nvSpPr>
        <p:spPr bwMode="auto">
          <a:xfrm>
            <a:off x="900113" y="836613"/>
            <a:ext cx="7391400" cy="1447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5998"/>
                    </a:srgbClr>
                  </a:outerShdw>
                </a:effectLst>
                <a:latin typeface="Agency FB"/>
              </a:rPr>
              <a:t>Thank you for attending !</a:t>
            </a:r>
            <a:endParaRPr lang="zh-CN" altLang="en-US" sz="3600" b="1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5998"/>
                  </a:srgbClr>
                </a:outerShdw>
              </a:effectLst>
              <a:latin typeface="Agency FB"/>
            </a:endParaRPr>
          </a:p>
        </p:txBody>
      </p:sp>
      <p:pic>
        <p:nvPicPr>
          <p:cNvPr id="34819" name="WordArt 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88" y="2414588"/>
            <a:ext cx="6724650" cy="3973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9" name="Text Box 5"/>
          <p:cNvSpPr txBox="1">
            <a:spLocks noChangeArrowheads="1"/>
          </p:cNvSpPr>
          <p:nvPr/>
        </p:nvSpPr>
        <p:spPr bwMode="auto">
          <a:xfrm>
            <a:off x="220663" y="500063"/>
            <a:ext cx="63039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/>
              <a:t>Write the words or phrases</a:t>
            </a:r>
            <a:r>
              <a:rPr lang="zh-CN" altLang="en-US" sz="3200"/>
              <a:t> </a:t>
            </a:r>
            <a:r>
              <a:rPr lang="en-US" altLang="zh-CN" sz="3200"/>
              <a:t>below</a:t>
            </a:r>
            <a:r>
              <a:rPr lang="en-US" altLang="zh-CN"/>
              <a:t>.</a:t>
            </a:r>
          </a:p>
        </p:txBody>
      </p:sp>
      <p:sp>
        <p:nvSpPr>
          <p:cNvPr id="108550" name="Text Box 6"/>
          <p:cNvSpPr txBox="1">
            <a:spLocks noChangeArrowheads="1"/>
          </p:cNvSpPr>
          <p:nvPr/>
        </p:nvSpPr>
        <p:spPr bwMode="auto">
          <a:xfrm>
            <a:off x="1042988" y="1773238"/>
            <a:ext cx="170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</a:rPr>
              <a:t>两部喜剧片</a:t>
            </a:r>
          </a:p>
        </p:txBody>
      </p:sp>
      <p:sp>
        <p:nvSpPr>
          <p:cNvPr id="108552" name="Text Box 8"/>
          <p:cNvSpPr txBox="1">
            <a:spLocks noChangeArrowheads="1"/>
          </p:cNvSpPr>
          <p:nvPr/>
        </p:nvSpPr>
        <p:spPr bwMode="auto">
          <a:xfrm>
            <a:off x="3708400" y="2420938"/>
            <a:ext cx="2317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</a:rPr>
              <a:t>更有教育意义的</a:t>
            </a:r>
          </a:p>
        </p:txBody>
      </p:sp>
      <p:sp>
        <p:nvSpPr>
          <p:cNvPr id="108555" name="Text Box 11"/>
          <p:cNvSpPr txBox="1">
            <a:spLocks noChangeArrowheads="1"/>
          </p:cNvSpPr>
          <p:nvPr/>
        </p:nvSpPr>
        <p:spPr bwMode="auto">
          <a:xfrm>
            <a:off x="1331913" y="2492375"/>
            <a:ext cx="1098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</a:rPr>
              <a:t>动画片</a:t>
            </a:r>
          </a:p>
        </p:txBody>
      </p:sp>
      <p:sp>
        <p:nvSpPr>
          <p:cNvPr id="108556" name="Text Box 12"/>
          <p:cNvSpPr txBox="1">
            <a:spLocks noChangeArrowheads="1"/>
          </p:cNvSpPr>
          <p:nvPr/>
        </p:nvSpPr>
        <p:spPr bwMode="auto">
          <a:xfrm>
            <a:off x="1258888" y="3284538"/>
            <a:ext cx="1403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</a:rPr>
              <a:t>恐怖电影</a:t>
            </a:r>
          </a:p>
        </p:txBody>
      </p:sp>
      <p:sp>
        <p:nvSpPr>
          <p:cNvPr id="108557" name="Text Box 13"/>
          <p:cNvSpPr txBox="1">
            <a:spLocks noChangeArrowheads="1"/>
          </p:cNvSpPr>
          <p:nvPr/>
        </p:nvSpPr>
        <p:spPr bwMode="auto">
          <a:xfrm>
            <a:off x="3779838" y="3213100"/>
            <a:ext cx="2012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</a:rPr>
              <a:t>一部动作电影</a:t>
            </a:r>
          </a:p>
        </p:txBody>
      </p:sp>
      <p:sp>
        <p:nvSpPr>
          <p:cNvPr id="108558" name="Text Box 14"/>
          <p:cNvSpPr txBox="1">
            <a:spLocks noChangeArrowheads="1"/>
          </p:cNvSpPr>
          <p:nvPr/>
        </p:nvSpPr>
        <p:spPr bwMode="auto">
          <a:xfrm>
            <a:off x="1547813" y="4149725"/>
            <a:ext cx="793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</a:rPr>
              <a:t>行动</a:t>
            </a:r>
          </a:p>
        </p:txBody>
      </p:sp>
      <p:sp>
        <p:nvSpPr>
          <p:cNvPr id="108559" name="Text Box 15"/>
          <p:cNvSpPr txBox="1">
            <a:spLocks noChangeArrowheads="1"/>
          </p:cNvSpPr>
          <p:nvPr/>
        </p:nvSpPr>
        <p:spPr bwMode="auto">
          <a:xfrm>
            <a:off x="3708400" y="1844675"/>
            <a:ext cx="170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</a:rPr>
              <a:t>毫无意义的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4840288" y="62547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z="1800" b="1">
              <a:latin typeface="Tahoma" pitchFamily="34" charset="0"/>
            </a:endParaRPr>
          </a:p>
        </p:txBody>
      </p:sp>
      <p:sp>
        <p:nvSpPr>
          <p:cNvPr id="5126" name="Text Box 7"/>
          <p:cNvSpPr txBox="1">
            <a:spLocks noChangeArrowheads="1"/>
          </p:cNvSpPr>
          <p:nvPr/>
        </p:nvSpPr>
        <p:spPr bwMode="auto">
          <a:xfrm>
            <a:off x="611188" y="2276475"/>
            <a:ext cx="76263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/>
              <a:t> They’re </a:t>
            </a:r>
            <a:r>
              <a:rPr lang="en-US" altLang="zh-CN" sz="3600" b="1">
                <a:solidFill>
                  <a:srgbClr val="0000FF"/>
                </a:solidFill>
              </a:rPr>
              <a:t>educational</a:t>
            </a:r>
            <a:r>
              <a:rPr lang="en-US" altLang="zh-CN" sz="3600" b="1"/>
              <a:t>.</a:t>
            </a:r>
            <a:r>
              <a:rPr lang="zh-CN" altLang="en-US" sz="3600" b="1"/>
              <a:t>   </a:t>
            </a:r>
            <a:r>
              <a:rPr lang="en-US" altLang="zh-CN" sz="3600" b="1"/>
              <a:t>I </a:t>
            </a:r>
            <a:r>
              <a:rPr lang="en-US" altLang="zh-CN" sz="3600" b="1">
                <a:solidFill>
                  <a:srgbClr val="FF0000"/>
                </a:solidFill>
              </a:rPr>
              <a:t>love</a:t>
            </a:r>
            <a:r>
              <a:rPr lang="en-US" altLang="zh-CN" sz="3600" b="1"/>
              <a:t> them.</a:t>
            </a:r>
          </a:p>
        </p:txBody>
      </p:sp>
      <p:sp>
        <p:nvSpPr>
          <p:cNvPr id="5127" name="Rectangle 8"/>
          <p:cNvSpPr>
            <a:spLocks noChangeArrowheads="1"/>
          </p:cNvSpPr>
          <p:nvPr/>
        </p:nvSpPr>
        <p:spPr bwMode="auto">
          <a:xfrm>
            <a:off x="1046163" y="263525"/>
            <a:ext cx="7126287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altLang="zh-CN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 you like TV shows?</a:t>
            </a: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754063" y="3429000"/>
            <a:ext cx="1716087" cy="252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/>
              <a:t>educate</a:t>
            </a:r>
          </a:p>
          <a:p>
            <a:endParaRPr lang="en-US" altLang="zh-CN" sz="3200" b="1"/>
          </a:p>
          <a:p>
            <a:r>
              <a:rPr lang="en-US" altLang="zh-CN" sz="3200" b="1"/>
              <a:t>  </a:t>
            </a:r>
          </a:p>
          <a:p>
            <a:endParaRPr lang="en-US" altLang="zh-CN" sz="3200" b="1"/>
          </a:p>
          <a:p>
            <a:r>
              <a:rPr lang="en-US" altLang="zh-CN" sz="3200" b="1"/>
              <a:t>    </a:t>
            </a: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1403350" y="4005263"/>
            <a:ext cx="5397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rgbClr val="0000FF"/>
                </a:solidFill>
              </a:rPr>
              <a:t>↓</a:t>
            </a: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1403350" y="5013325"/>
            <a:ext cx="5397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rgbClr val="0000FF"/>
                </a:solidFill>
              </a:rPr>
              <a:t>↓</a:t>
            </a: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755650" y="4508500"/>
            <a:ext cx="18669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b="1"/>
              <a:t>education</a:t>
            </a:r>
            <a:endParaRPr lang="zh-CN" altLang="en-US" b="1"/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684213" y="5373688"/>
            <a:ext cx="216376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b="1"/>
              <a:t>educational</a:t>
            </a:r>
          </a:p>
          <a:p>
            <a:endParaRPr lang="zh-CN" altLang="en-US"/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3132138" y="3213100"/>
            <a:ext cx="54451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0000FF"/>
                </a:solidFill>
              </a:rPr>
              <a:t>Kongfu is an </a:t>
            </a:r>
            <a:r>
              <a:rPr lang="zh-CN" altLang="en-US">
                <a:solidFill>
                  <a:srgbClr val="0000FF"/>
                </a:solidFill>
              </a:rPr>
              <a:t>＿＿＿＿＿　 </a:t>
            </a:r>
            <a:r>
              <a:rPr lang="en-US" altLang="zh-CN">
                <a:solidFill>
                  <a:srgbClr val="0000FF"/>
                </a:solidFill>
              </a:rPr>
              <a:t>place</a:t>
            </a:r>
            <a:r>
              <a:rPr lang="en-US" altLang="zh-CN"/>
              <a:t>.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5292725" y="2997200"/>
            <a:ext cx="1876425" cy="884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/>
              <a:t>educational</a:t>
            </a:r>
          </a:p>
          <a:p>
            <a:endParaRPr lang="zh-CN" altLang="en-US"/>
          </a:p>
        </p:txBody>
      </p:sp>
      <p:pic>
        <p:nvPicPr>
          <p:cNvPr id="5138" name="Picture 18" descr="T01409~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4292600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39" name="Text Box 6"/>
          <p:cNvSpPr txBox="1">
            <a:spLocks noChangeArrowheads="1"/>
          </p:cNvSpPr>
          <p:nvPr/>
        </p:nvSpPr>
        <p:spPr bwMode="auto">
          <a:xfrm>
            <a:off x="468313" y="1412875"/>
            <a:ext cx="8280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/>
              <a:t>What do you think of game shows?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 autoUpdateAnimBg="0"/>
      <p:bldP spid="5127" grpId="0" autoUpdateAnimBg="0"/>
      <p:bldP spid="5130" grpId="0"/>
      <p:bldP spid="5131" grpId="0"/>
      <p:bldP spid="5132" grpId="0"/>
      <p:bldP spid="5133" grpId="0"/>
      <p:bldP spid="5135" grpId="0"/>
      <p:bldP spid="5136" grpId="0"/>
      <p:bldP spid="5139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3"/>
          <p:cNvSpPr txBox="1">
            <a:spLocks noChangeArrowheads="1"/>
          </p:cNvSpPr>
          <p:nvPr/>
        </p:nvSpPr>
        <p:spPr bwMode="auto">
          <a:xfrm>
            <a:off x="323850" y="333375"/>
            <a:ext cx="80660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chemeClr val="accent2"/>
                </a:solidFill>
              </a:rPr>
              <a:t>  </a:t>
            </a:r>
            <a:endParaRPr lang="en-US" altLang="zh-CN" sz="3600" b="1">
              <a:solidFill>
                <a:schemeClr val="accent2"/>
              </a:solidFill>
            </a:endParaRPr>
          </a:p>
        </p:txBody>
      </p:sp>
      <p:sp>
        <p:nvSpPr>
          <p:cNvPr id="6148" name="Text Box 5"/>
          <p:cNvSpPr txBox="1">
            <a:spLocks noChangeArrowheads="1"/>
          </p:cNvSpPr>
          <p:nvPr/>
        </p:nvSpPr>
        <p:spPr bwMode="auto">
          <a:xfrm>
            <a:off x="4572000" y="404813"/>
            <a:ext cx="4248150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chemeClr val="accent2"/>
                </a:solidFill>
              </a:rPr>
              <a:t>What</a:t>
            </a:r>
            <a:r>
              <a:rPr lang="en-US" altLang="zh-CN" sz="3600" b="1">
                <a:solidFill>
                  <a:schemeClr val="accent2"/>
                </a:solidFill>
              </a:rPr>
              <a:t> do you think of sitcoms?</a:t>
            </a:r>
            <a:endParaRPr lang="zh-CN" altLang="en-US" sz="3600" b="1">
              <a:solidFill>
                <a:schemeClr val="accent2"/>
              </a:solidFill>
            </a:endParaRPr>
          </a:p>
        </p:txBody>
      </p:sp>
      <p:sp>
        <p:nvSpPr>
          <p:cNvPr id="6149" name="Text Box 6"/>
          <p:cNvSpPr txBox="1">
            <a:spLocks noChangeArrowheads="1"/>
          </p:cNvSpPr>
          <p:nvPr/>
        </p:nvSpPr>
        <p:spPr bwMode="auto">
          <a:xfrm>
            <a:off x="4572000" y="1700213"/>
            <a:ext cx="4103688" cy="153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algn="l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en-US" altLang="zh-CN" sz="3400" b="1"/>
              <a:t>They’re </a:t>
            </a:r>
            <a:r>
              <a:rPr lang="en-US" altLang="zh-CN" sz="3400" b="1">
                <a:solidFill>
                  <a:srgbClr val="0000FF"/>
                </a:solidFill>
              </a:rPr>
              <a:t>boring</a:t>
            </a:r>
            <a:r>
              <a:rPr lang="en-US" altLang="zh-CN" sz="3400" b="1"/>
              <a:t>. I </a:t>
            </a:r>
            <a:r>
              <a:rPr lang="en-US" altLang="zh-CN" sz="3400" b="1">
                <a:solidFill>
                  <a:srgbClr val="FF0000"/>
                </a:solidFill>
              </a:rPr>
              <a:t>don’t</a:t>
            </a:r>
            <a:r>
              <a:rPr lang="en-US" altLang="zh-CN" sz="3400" b="1"/>
              <a:t> </a:t>
            </a:r>
            <a:r>
              <a:rPr lang="en-US" altLang="zh-CN" sz="3400" b="1">
                <a:solidFill>
                  <a:srgbClr val="FF0000"/>
                </a:solidFill>
              </a:rPr>
              <a:t>like </a:t>
            </a:r>
            <a:r>
              <a:rPr lang="en-US" altLang="zh-CN" sz="3400" b="1"/>
              <a:t>them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611188" y="4724400"/>
            <a:ext cx="7747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0000FF"/>
                </a:solidFill>
              </a:rPr>
              <a:t>So I feel ______when I watch _______ sitcoms.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4859338" y="3357563"/>
            <a:ext cx="12017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/>
              <a:t>bore</a:t>
            </a:r>
            <a:endParaRPr lang="en-US" altLang="zh-CN"/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5508625" y="3213100"/>
            <a:ext cx="9461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6000">
                <a:solidFill>
                  <a:srgbClr val="0000FF"/>
                </a:solidFill>
              </a:rPr>
              <a:t>｛</a:t>
            </a: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6238875" y="3235325"/>
            <a:ext cx="12207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/>
              <a:t>bored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6305550" y="3740150"/>
            <a:ext cx="13112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/>
              <a:t>boring</a:t>
            </a: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2051050" y="4652963"/>
            <a:ext cx="122078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/>
              <a:t>bored</a:t>
            </a:r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5508625" y="4581525"/>
            <a:ext cx="13112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/>
              <a:t>boring</a:t>
            </a:r>
          </a:p>
        </p:txBody>
      </p:sp>
      <p:pic>
        <p:nvPicPr>
          <p:cNvPr id="6160" name="Picture 16" descr="T01498~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47688"/>
            <a:ext cx="4170363" cy="333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148"/>
                                        </p:tgtEl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149"/>
                                        </p:tgtEl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autoUpdateAnimBg="0"/>
      <p:bldP spid="6149" grpId="0" autoUpdateAnimBg="0"/>
      <p:bldP spid="6152" grpId="0"/>
      <p:bldP spid="6153" grpId="0"/>
      <p:bldP spid="6154" grpId="0"/>
      <p:bldP spid="6155" grpId="0"/>
      <p:bldP spid="6157" grpId="0"/>
      <p:bldP spid="615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468313" y="3644900"/>
            <a:ext cx="1174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/>
              <a:t>relax</a:t>
            </a:r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1187450" y="3573463"/>
            <a:ext cx="9461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6000">
                <a:solidFill>
                  <a:srgbClr val="0000FF"/>
                </a:solidFill>
              </a:rPr>
              <a:t>｛</a:t>
            </a: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2051050" y="3284538"/>
            <a:ext cx="1682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/>
              <a:t>relaxed</a:t>
            </a:r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1979613" y="4221163"/>
            <a:ext cx="1784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/>
              <a:t>relaxing</a:t>
            </a: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0" y="5661025"/>
            <a:ext cx="9455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>
                <a:solidFill>
                  <a:srgbClr val="0000FF"/>
                </a:solidFill>
              </a:rPr>
              <a:t>We are ____ when we watch ____talk shows.</a:t>
            </a:r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1476375" y="5516563"/>
            <a:ext cx="1682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/>
              <a:t>relaxed</a:t>
            </a:r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5651500" y="5516563"/>
            <a:ext cx="1784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/>
              <a:t>relaxing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447675" y="728663"/>
            <a:ext cx="249872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 b="1"/>
              <a:t>What …?</a:t>
            </a:r>
          </a:p>
          <a:p>
            <a:r>
              <a:rPr lang="en-US" altLang="zh-CN" sz="4000" b="1"/>
              <a:t>They’re…</a:t>
            </a:r>
          </a:p>
        </p:txBody>
      </p:sp>
      <p:pic>
        <p:nvPicPr>
          <p:cNvPr id="7185" name="Picture 17" descr="T01B1A~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188913"/>
            <a:ext cx="5178425" cy="332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5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6" grpId="0"/>
      <p:bldP spid="7178" grpId="0"/>
      <p:bldP spid="7180" grpId="0"/>
      <p:bldP spid="7181" grpId="0"/>
      <p:bldP spid="718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xinsrc_05207051014242961126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052513"/>
            <a:ext cx="4608512" cy="410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250825" y="765175"/>
            <a:ext cx="45720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b="1"/>
              <a:t>What …?</a:t>
            </a:r>
          </a:p>
          <a:p>
            <a:r>
              <a:rPr lang="en-US" altLang="zh-CN" b="1"/>
              <a:t>They’re…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47625" y="2682875"/>
            <a:ext cx="1377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/>
              <a:t>excite</a:t>
            </a: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971550" y="2565400"/>
            <a:ext cx="9461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6000">
                <a:solidFill>
                  <a:srgbClr val="0000FF"/>
                </a:solidFill>
              </a:rPr>
              <a:t>｛</a:t>
            </a: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1763713" y="2565400"/>
            <a:ext cx="1631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/>
              <a:t>excited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1763713" y="3141663"/>
            <a:ext cx="1733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/>
              <a:t>exciting</a:t>
            </a: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1403350" y="5300663"/>
            <a:ext cx="5392738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>
                <a:solidFill>
                  <a:srgbClr val="0000FF"/>
                </a:solidFill>
              </a:rPr>
              <a:t>Sports shows are ________,they</a:t>
            </a:r>
          </a:p>
          <a:p>
            <a:pPr algn="l"/>
            <a:r>
              <a:rPr lang="en-US" altLang="zh-CN">
                <a:solidFill>
                  <a:srgbClr val="0000FF"/>
                </a:solidFill>
              </a:rPr>
              <a:t>make you _________.</a:t>
            </a:r>
          </a:p>
          <a:p>
            <a:pPr algn="l"/>
            <a:endParaRPr lang="en-US" altLang="zh-CN">
              <a:solidFill>
                <a:srgbClr val="0000FF"/>
              </a:solidFill>
            </a:endParaRP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4284663" y="5013325"/>
            <a:ext cx="1733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/>
              <a:t>exciting</a:t>
            </a: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3132138" y="5661025"/>
            <a:ext cx="1631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/>
              <a:t>excited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2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2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1" grpId="0"/>
      <p:bldP spid="8202" grpId="0"/>
      <p:bldP spid="8203" grpId="0"/>
      <p:bldP spid="820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0" name="Text Box 4"/>
          <p:cNvSpPr txBox="1">
            <a:spLocks noChangeArrowheads="1"/>
          </p:cNvSpPr>
          <p:nvPr/>
        </p:nvSpPr>
        <p:spPr bwMode="auto">
          <a:xfrm>
            <a:off x="250825" y="4076700"/>
            <a:ext cx="815975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>
                <a:solidFill>
                  <a:srgbClr val="0000FF"/>
                </a:solidFill>
              </a:rPr>
              <a:t>The Great Wall is a world-class(</a:t>
            </a:r>
            <a:r>
              <a:rPr lang="zh-CN" altLang="en-US"/>
              <a:t>世界级的</a:t>
            </a:r>
            <a:r>
              <a:rPr lang="zh-CN" altLang="en-US">
                <a:solidFill>
                  <a:srgbClr val="0000FF"/>
                </a:solidFill>
              </a:rPr>
              <a:t> </a:t>
            </a:r>
            <a:r>
              <a:rPr lang="en-US" altLang="zh-CN">
                <a:solidFill>
                  <a:srgbClr val="0000FF"/>
                </a:solidFill>
              </a:rPr>
              <a:t>)______.</a:t>
            </a:r>
          </a:p>
          <a:p>
            <a:pPr algn="l"/>
            <a:r>
              <a:rPr lang="en-US" altLang="zh-CN">
                <a:solidFill>
                  <a:srgbClr val="0000FF"/>
                </a:solidFill>
              </a:rPr>
              <a:t>It’s _________.</a:t>
            </a:r>
          </a:p>
        </p:txBody>
      </p:sp>
      <p:pic>
        <p:nvPicPr>
          <p:cNvPr id="116742" name="Picture 6" descr="T01D3D~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1268413"/>
            <a:ext cx="3810000" cy="277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6743" name="Text Box 7"/>
          <p:cNvSpPr txBox="1">
            <a:spLocks noChangeArrowheads="1"/>
          </p:cNvSpPr>
          <p:nvPr/>
        </p:nvSpPr>
        <p:spPr bwMode="auto">
          <a:xfrm>
            <a:off x="5940425" y="1196975"/>
            <a:ext cx="27130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/>
              <a:t>wonder(</a:t>
            </a:r>
            <a:r>
              <a:rPr lang="zh-CN" altLang="en-US" sz="3200" b="1"/>
              <a:t>奇迹</a:t>
            </a:r>
            <a:r>
              <a:rPr lang="en-US" altLang="zh-CN" sz="3200" b="1"/>
              <a:t>)</a:t>
            </a:r>
            <a:endParaRPr lang="zh-CN" altLang="en-US" sz="3200" b="1"/>
          </a:p>
        </p:txBody>
      </p:sp>
      <p:sp>
        <p:nvSpPr>
          <p:cNvPr id="116745" name="Text Box 9"/>
          <p:cNvSpPr txBox="1">
            <a:spLocks noChangeArrowheads="1"/>
          </p:cNvSpPr>
          <p:nvPr/>
        </p:nvSpPr>
        <p:spPr bwMode="auto">
          <a:xfrm>
            <a:off x="6804025" y="1989138"/>
            <a:ext cx="5397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0000FF"/>
                </a:solidFill>
              </a:rPr>
              <a:t>↓</a:t>
            </a:r>
          </a:p>
        </p:txBody>
      </p:sp>
      <p:sp>
        <p:nvSpPr>
          <p:cNvPr id="116746" name="Text Box 10"/>
          <p:cNvSpPr txBox="1">
            <a:spLocks noChangeArrowheads="1"/>
          </p:cNvSpPr>
          <p:nvPr/>
        </p:nvSpPr>
        <p:spPr bwMode="auto">
          <a:xfrm>
            <a:off x="6084888" y="2565400"/>
            <a:ext cx="21224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/>
              <a:t>wonderful</a:t>
            </a:r>
            <a:endParaRPr lang="zh-CN" altLang="en-US" sz="3200" b="1"/>
          </a:p>
        </p:txBody>
      </p:sp>
      <p:sp>
        <p:nvSpPr>
          <p:cNvPr id="116747" name="Text Box 11"/>
          <p:cNvSpPr txBox="1">
            <a:spLocks noChangeArrowheads="1"/>
          </p:cNvSpPr>
          <p:nvPr/>
        </p:nvSpPr>
        <p:spPr bwMode="auto">
          <a:xfrm>
            <a:off x="6811963" y="3884613"/>
            <a:ext cx="16271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/>
              <a:t>wonder</a:t>
            </a:r>
            <a:endParaRPr lang="zh-CN" altLang="en-US" sz="3200" b="1"/>
          </a:p>
        </p:txBody>
      </p:sp>
      <p:sp>
        <p:nvSpPr>
          <p:cNvPr id="116748" name="Text Box 12"/>
          <p:cNvSpPr txBox="1">
            <a:spLocks noChangeArrowheads="1"/>
          </p:cNvSpPr>
          <p:nvPr/>
        </p:nvSpPr>
        <p:spPr bwMode="auto">
          <a:xfrm>
            <a:off x="776288" y="4532313"/>
            <a:ext cx="21224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/>
              <a:t>wonderful</a:t>
            </a:r>
            <a:endParaRPr lang="zh-CN" altLang="en-US" sz="32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67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67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67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67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16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6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6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0" dur="500"/>
                                        <p:tgtEl>
                                          <p:spTgt spid="116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40" grpId="0"/>
      <p:bldP spid="116745" grpId="0"/>
      <p:bldP spid="11674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5" name="Picture 5" descr="T019B0~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33375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7766" name="Text Box 6"/>
          <p:cNvSpPr txBox="1">
            <a:spLocks noChangeArrowheads="1"/>
          </p:cNvSpPr>
          <p:nvPr/>
        </p:nvSpPr>
        <p:spPr bwMode="auto">
          <a:xfrm>
            <a:off x="3995738" y="1557338"/>
            <a:ext cx="22415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/>
              <a:t>mean</a:t>
            </a:r>
            <a:r>
              <a:rPr lang="zh-CN" altLang="en-US"/>
              <a:t>意味着 </a:t>
            </a:r>
          </a:p>
        </p:txBody>
      </p:sp>
      <p:sp>
        <p:nvSpPr>
          <p:cNvPr id="117767" name="Text Box 7"/>
          <p:cNvSpPr txBox="1">
            <a:spLocks noChangeArrowheads="1"/>
          </p:cNvSpPr>
          <p:nvPr/>
        </p:nvSpPr>
        <p:spPr bwMode="auto">
          <a:xfrm>
            <a:off x="4787900" y="2205038"/>
            <a:ext cx="5397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0000FF"/>
                </a:solidFill>
              </a:rPr>
              <a:t>↓</a:t>
            </a:r>
          </a:p>
        </p:txBody>
      </p:sp>
      <p:sp>
        <p:nvSpPr>
          <p:cNvPr id="117768" name="Rectangle 8"/>
          <p:cNvSpPr>
            <a:spLocks noChangeArrowheads="1"/>
          </p:cNvSpPr>
          <p:nvPr/>
        </p:nvSpPr>
        <p:spPr bwMode="auto">
          <a:xfrm>
            <a:off x="3929063" y="2636838"/>
            <a:ext cx="22637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/>
              <a:t>Meaning</a:t>
            </a:r>
            <a:r>
              <a:rPr lang="zh-CN" altLang="en-US"/>
              <a:t>意思</a:t>
            </a:r>
          </a:p>
        </p:txBody>
      </p:sp>
      <p:sp>
        <p:nvSpPr>
          <p:cNvPr id="117769" name="Rectangle 9"/>
          <p:cNvSpPr>
            <a:spLocks noChangeArrowheads="1"/>
          </p:cNvSpPr>
          <p:nvPr/>
        </p:nvSpPr>
        <p:spPr bwMode="auto">
          <a:xfrm>
            <a:off x="4356100" y="3789363"/>
            <a:ext cx="19288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/>
              <a:t>meaningful</a:t>
            </a:r>
          </a:p>
        </p:txBody>
      </p:sp>
      <p:sp>
        <p:nvSpPr>
          <p:cNvPr id="117770" name="Rectangle 10"/>
          <p:cNvSpPr>
            <a:spLocks noChangeArrowheads="1"/>
          </p:cNvSpPr>
          <p:nvPr/>
        </p:nvSpPr>
        <p:spPr bwMode="auto">
          <a:xfrm>
            <a:off x="6372225" y="2565400"/>
            <a:ext cx="21859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/>
              <a:t>meaningless</a:t>
            </a:r>
          </a:p>
        </p:txBody>
      </p:sp>
      <p:sp>
        <p:nvSpPr>
          <p:cNvPr id="117771" name="Rectangle 11"/>
          <p:cNvSpPr>
            <a:spLocks noChangeArrowheads="1"/>
          </p:cNvSpPr>
          <p:nvPr/>
        </p:nvSpPr>
        <p:spPr bwMode="auto">
          <a:xfrm>
            <a:off x="4932363" y="3141663"/>
            <a:ext cx="5397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0000FF"/>
                </a:solidFill>
              </a:rPr>
              <a:t>↓</a:t>
            </a:r>
          </a:p>
        </p:txBody>
      </p:sp>
      <p:sp>
        <p:nvSpPr>
          <p:cNvPr id="117772" name="Rectangle 12"/>
          <p:cNvSpPr>
            <a:spLocks noChangeArrowheads="1"/>
          </p:cNvSpPr>
          <p:nvPr/>
        </p:nvSpPr>
        <p:spPr bwMode="auto">
          <a:xfrm rot="16200000">
            <a:off x="5930107" y="2647156"/>
            <a:ext cx="5397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0000FF"/>
                </a:solidFill>
              </a:rPr>
              <a:t>↓</a:t>
            </a:r>
          </a:p>
        </p:txBody>
      </p:sp>
      <p:sp>
        <p:nvSpPr>
          <p:cNvPr id="117773" name="Text Box 13"/>
          <p:cNvSpPr txBox="1">
            <a:spLocks noChangeArrowheads="1"/>
          </p:cNvSpPr>
          <p:nvPr/>
        </p:nvSpPr>
        <p:spPr bwMode="auto">
          <a:xfrm>
            <a:off x="1042988" y="4724400"/>
            <a:ext cx="55959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0000FF"/>
                </a:solidFill>
              </a:rPr>
              <a:t>Soap operas are _____________.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77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7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77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77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7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7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7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7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17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6" grpId="0"/>
      <p:bldP spid="117767" grpId="0"/>
      <p:bldP spid="117768" grpId="0"/>
      <p:bldP spid="117769" grpId="0"/>
      <p:bldP spid="117771" grpId="0"/>
      <p:bldP spid="11777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1"/>
  <p:tag name="AS_OS" val="Microsoft Windows NT 5.1.2600 Service Pack 3"/>
  <p:tag name="AS_RELEASE_DATE" val="2013.02.28"/>
  <p:tag name="AS_VERSION" val="7.2.0.0"/>
  <p:tag name="AS_TITLE" val="Aspose.Slides for .NET 2.0"/>
</p:tagLst>
</file>

<file path=ppt/theme/theme1.xml><?xml version="1.0" encoding="utf-8"?>
<a:theme xmlns:a="http://schemas.openxmlformats.org/drawingml/2006/main" name="自定义设计方案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自定义设计方案_2">
  <a:themeElements>
    <a:clrScheme name="自定义设计方案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2">
      <a:majorFont>
        <a:latin typeface="Arial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自定义设计方案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自定义设计方案_3">
  <a:themeElements>
    <a:clrScheme name="自定义设计方案_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3">
      <a:majorFont>
        <a:latin typeface="Arial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自定义设计方案_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685</Words>
  <Application>Microsoft Office PowerPoint</Application>
  <DocSecurity>0</DocSecurity>
  <PresentationFormat>全屏显示(4:3)</PresentationFormat>
  <Paragraphs>168</Paragraphs>
  <Slides>20</Slides>
  <Notes>7</Notes>
  <HiddenSlides>0</HiddenSlides>
  <MMClips>2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20</vt:i4>
      </vt:variant>
    </vt:vector>
  </HeadingPairs>
  <TitlesOfParts>
    <vt:vector size="31" baseType="lpstr">
      <vt:lpstr>Arial</vt:lpstr>
      <vt:lpstr>宋体</vt:lpstr>
      <vt:lpstr>Times New Roman</vt:lpstr>
      <vt:lpstr>Calibri</vt:lpstr>
      <vt:lpstr>华文隶书</vt:lpstr>
      <vt:lpstr>Gill Sans Ultra Bold</vt:lpstr>
      <vt:lpstr>Arial Black</vt:lpstr>
      <vt:lpstr>Tahoma</vt:lpstr>
      <vt:lpstr>自定义设计方案</vt:lpstr>
      <vt:lpstr>自定义设计方案_2</vt:lpstr>
      <vt:lpstr>自定义设计方案_3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1b  Listen and circle the description words you hear in 1a.</vt:lpstr>
      <vt:lpstr>1d:Report </vt:lpstr>
      <vt:lpstr>PowerPoint 演示文稿</vt:lpstr>
      <vt:lpstr>PowerPoint 演示文稿</vt:lpstr>
      <vt:lpstr>PowerPoint 演示文稿</vt:lpstr>
      <vt:lpstr>PowerPoint 演示文稿</vt:lpstr>
      <vt:lpstr>Homework</vt:lpstr>
      <vt:lpstr>PowerPoint 演示文稿</vt:lpstr>
    </vt:vector>
  </TitlesOfParts>
  <Manager/>
  <Company/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subject/>
  <dc:creator/>
  <cp:keywords/>
  <dc:description/>
  <cp:lastModifiedBy/>
  <cp:revision>53</cp:revision>
  <dcterms:created xsi:type="dcterms:W3CDTF">2013-08-09T04:27:17Z</dcterms:created>
  <dcterms:modified xsi:type="dcterms:W3CDTF">2015-08-12T06:39:37Z</dcterms:modified>
  <cp:category/>
</cp:coreProperties>
</file>